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rimson Pro" charset="1" panose="00000000000000000000"/>
      <p:regular r:id="rId10"/>
    </p:embeddedFont>
    <p:embeddedFont>
      <p:font typeface="Crimson Pro Bold" charset="1" panose="00000000000000000000"/>
      <p:regular r:id="rId11"/>
    </p:embeddedFont>
    <p:embeddedFont>
      <p:font typeface="Crimson Pro Italics" charset="1" panose="00000000000000000000"/>
      <p:regular r:id="rId12"/>
    </p:embeddedFont>
    <p:embeddedFont>
      <p:font typeface="Crimson Pro Bold Italics" charset="1" panose="00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7049" t="0" r="7049" b="0"/>
          <a:stretch>
            <a:fillRect/>
          </a:stretch>
        </p:blipFill>
        <p:spPr>
          <a:xfrm flipH="false" flipV="false" rot="0">
            <a:off x="0" y="0"/>
            <a:ext cx="5891022" cy="10287000"/>
          </a:xfrm>
          <a:prstGeom prst="rect">
            <a:avLst/>
          </a:prstGeom>
        </p:spPr>
      </p:pic>
      <p:sp>
        <p:nvSpPr>
          <p:cNvPr name="TextBox 3" id="3"/>
          <p:cNvSpPr txBox="true"/>
          <p:nvPr/>
        </p:nvSpPr>
        <p:spPr>
          <a:xfrm rot="0">
            <a:off x="8360761" y="3741796"/>
            <a:ext cx="8107274" cy="1855470"/>
          </a:xfrm>
          <a:prstGeom prst="rect">
            <a:avLst/>
          </a:prstGeom>
        </p:spPr>
        <p:txBody>
          <a:bodyPr anchor="t" rtlCol="false" tIns="0" lIns="0" bIns="0" rIns="0">
            <a:spAutoFit/>
          </a:bodyPr>
          <a:lstStyle/>
          <a:p>
            <a:pPr>
              <a:lnSpc>
                <a:spcPts val="13800"/>
              </a:lnSpc>
            </a:pPr>
            <a:r>
              <a:rPr lang="en-US" spc="-276" sz="13800">
                <a:solidFill>
                  <a:srgbClr val="393939"/>
                </a:solidFill>
                <a:latin typeface="Crimson Pro Bold"/>
              </a:rPr>
              <a:t>CIFAR 10</a:t>
            </a:r>
          </a:p>
        </p:txBody>
      </p:sp>
      <p:sp>
        <p:nvSpPr>
          <p:cNvPr name="TextBox 4" id="4"/>
          <p:cNvSpPr txBox="true"/>
          <p:nvPr/>
        </p:nvSpPr>
        <p:spPr>
          <a:xfrm rot="0">
            <a:off x="8360761" y="6454876"/>
            <a:ext cx="9161132" cy="2537460"/>
          </a:xfrm>
          <a:prstGeom prst="rect">
            <a:avLst/>
          </a:prstGeom>
        </p:spPr>
        <p:txBody>
          <a:bodyPr anchor="t" rtlCol="false" tIns="0" lIns="0" bIns="0" rIns="0">
            <a:spAutoFit/>
          </a:bodyPr>
          <a:lstStyle/>
          <a:p>
            <a:pPr>
              <a:lnSpc>
                <a:spcPts val="5040"/>
              </a:lnSpc>
            </a:pPr>
            <a:r>
              <a:rPr lang="en-US" spc="72" sz="3600">
                <a:solidFill>
                  <a:srgbClr val="393939"/>
                </a:solidFill>
                <a:latin typeface="Crimson Pro"/>
              </a:rPr>
              <a:t>Phân loại ảnh trên tập(CIFAR-10)</a:t>
            </a:r>
          </a:p>
          <a:p>
            <a:pPr>
              <a:lnSpc>
                <a:spcPts val="5040"/>
              </a:lnSpc>
            </a:pPr>
            <a:r>
              <a:rPr lang="en-US" spc="72" sz="3600">
                <a:solidFill>
                  <a:srgbClr val="393939"/>
                </a:solidFill>
                <a:latin typeface="Crimson Pro"/>
              </a:rPr>
              <a:t>Nhãn : Airplane, Automobile, Bird, Cat, Deer, Dog, Frog, Horse, Ship, Truck</a:t>
            </a:r>
          </a:p>
          <a:p>
            <a:pPr>
              <a:lnSpc>
                <a:spcPts val="5040"/>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25" r="0" b="7825"/>
          <a:stretch>
            <a:fillRect/>
          </a:stretch>
        </p:blipFill>
        <p:spPr>
          <a:xfrm>
            <a:off x="0" y="0"/>
            <a:ext cx="18288000" cy="10287000"/>
          </a:xfrm>
          <a:prstGeom prst="rect">
            <a:avLst/>
          </a:prstGeom>
        </p:spPr>
      </p:pic>
      <p:sp>
        <p:nvSpPr>
          <p:cNvPr name="TextBox 3" id="3"/>
          <p:cNvSpPr txBox="true"/>
          <p:nvPr/>
        </p:nvSpPr>
        <p:spPr>
          <a:xfrm rot="0">
            <a:off x="3732231" y="2988247"/>
            <a:ext cx="6734169" cy="812449"/>
          </a:xfrm>
          <a:prstGeom prst="rect">
            <a:avLst/>
          </a:prstGeom>
        </p:spPr>
        <p:txBody>
          <a:bodyPr anchor="t" rtlCol="false" tIns="0" lIns="0" bIns="0" rIns="0">
            <a:spAutoFit/>
          </a:bodyPr>
          <a:lstStyle/>
          <a:p>
            <a:pPr algn="l">
              <a:lnSpc>
                <a:spcPts val="6685"/>
              </a:lnSpc>
              <a:spcBef>
                <a:spcPct val="0"/>
              </a:spcBef>
            </a:pPr>
            <a:r>
              <a:rPr lang="en-US" sz="4775">
                <a:solidFill>
                  <a:srgbClr val="FFFFFF"/>
                </a:solidFill>
                <a:latin typeface="Crimson Pro Bold"/>
              </a:rPr>
              <a:t>Xây dựng mạng CNN</a:t>
            </a:r>
          </a:p>
        </p:txBody>
      </p:sp>
      <p:sp>
        <p:nvSpPr>
          <p:cNvPr name="TextBox 4" id="4"/>
          <p:cNvSpPr txBox="true"/>
          <p:nvPr/>
        </p:nvSpPr>
        <p:spPr>
          <a:xfrm rot="0">
            <a:off x="3732231" y="4344186"/>
            <a:ext cx="7803775" cy="4634701"/>
          </a:xfrm>
          <a:prstGeom prst="rect">
            <a:avLst/>
          </a:prstGeom>
        </p:spPr>
        <p:txBody>
          <a:bodyPr anchor="t" rtlCol="false" tIns="0" lIns="0" bIns="0" rIns="0">
            <a:spAutoFit/>
          </a:bodyPr>
          <a:lstStyle/>
          <a:p>
            <a:pPr>
              <a:lnSpc>
                <a:spcPts val="6162"/>
              </a:lnSpc>
            </a:pPr>
            <a:r>
              <a:rPr lang="en-US" sz="4401">
                <a:solidFill>
                  <a:srgbClr val="FFFFFF"/>
                </a:solidFill>
                <a:latin typeface="Crimson Pro"/>
              </a:rPr>
              <a:t>-Xây dựng mô hình. </a:t>
            </a:r>
          </a:p>
          <a:p>
            <a:pPr>
              <a:lnSpc>
                <a:spcPts val="6162"/>
              </a:lnSpc>
            </a:pPr>
            <a:r>
              <a:rPr lang="en-US" sz="4401">
                <a:solidFill>
                  <a:srgbClr val="FFFFFF"/>
                </a:solidFill>
                <a:latin typeface="Arimo"/>
              </a:rPr>
              <a:t> -Quy trình đào tạo. </a:t>
            </a:r>
          </a:p>
          <a:p>
            <a:pPr>
              <a:lnSpc>
                <a:spcPts val="6162"/>
              </a:lnSpc>
            </a:pPr>
            <a:r>
              <a:rPr lang="en-US" sz="4401">
                <a:solidFill>
                  <a:srgbClr val="FFFFFF"/>
                </a:solidFill>
                <a:latin typeface="Crimson Pro"/>
              </a:rPr>
              <a:t>-</a:t>
            </a:r>
            <a:r>
              <a:rPr lang="en-US" sz="4401">
                <a:solidFill>
                  <a:srgbClr val="FFFFFF"/>
                </a:solidFill>
                <a:latin typeface="Arimo"/>
              </a:rPr>
              <a:t>Hình dung quá trình đào tạo. </a:t>
            </a:r>
          </a:p>
          <a:p>
            <a:pPr>
              <a:lnSpc>
                <a:spcPts val="6162"/>
              </a:lnSpc>
            </a:pPr>
            <a:r>
              <a:rPr lang="en-US" sz="4401">
                <a:solidFill>
                  <a:srgbClr val="FFFFFF"/>
                </a:solidFill>
                <a:latin typeface="Crimson Pro"/>
              </a:rPr>
              <a:t>-</a:t>
            </a:r>
            <a:r>
              <a:rPr lang="en-US" sz="4401">
                <a:solidFill>
                  <a:srgbClr val="FFFFFF"/>
                </a:solidFill>
                <a:latin typeface="Arimo"/>
              </a:rPr>
              <a:t> Đánh giá mô hình. </a:t>
            </a:r>
          </a:p>
          <a:p>
            <a:pPr>
              <a:lnSpc>
                <a:spcPts val="6162"/>
              </a:lnSpc>
            </a:pPr>
            <a:r>
              <a:rPr lang="en-US" sz="4401">
                <a:solidFill>
                  <a:srgbClr val="FFFFFF"/>
                </a:solidFill>
                <a:latin typeface="Crimson Pro"/>
              </a:rPr>
              <a:t>-</a:t>
            </a:r>
            <a:r>
              <a:rPr lang="en-US" sz="4401">
                <a:solidFill>
                  <a:srgbClr val="FFFFFF"/>
                </a:solidFill>
                <a:latin typeface="Arimo"/>
              </a:rPr>
              <a:t>Kết quả dự đoán. </a:t>
            </a:r>
          </a:p>
          <a:p>
            <a:pPr marL="0" indent="0" lvl="0">
              <a:lnSpc>
                <a:spcPts val="6162"/>
              </a:lnSpc>
            </a:pPr>
            <a:r>
              <a:rPr lang="en-US" sz="4401">
                <a:solidFill>
                  <a:srgbClr val="FFFFFF"/>
                </a:solidFill>
                <a:latin typeface="Crimson Pro"/>
              </a:rPr>
              <a:t>-</a:t>
            </a:r>
            <a:r>
              <a:rPr lang="en-US" sz="4401">
                <a:solidFill>
                  <a:srgbClr val="FFFFFF"/>
                </a:solidFill>
                <a:latin typeface="Arimo"/>
              </a:rPr>
              <a:t> Hiển thị ma trận nhầm lẫn </a:t>
            </a:r>
          </a:p>
        </p:txBody>
      </p:sp>
      <p:sp>
        <p:nvSpPr>
          <p:cNvPr name="TextBox 5" id="5"/>
          <p:cNvSpPr txBox="true"/>
          <p:nvPr/>
        </p:nvSpPr>
        <p:spPr>
          <a:xfrm rot="0">
            <a:off x="3732231" y="1218862"/>
            <a:ext cx="6734169" cy="1022042"/>
          </a:xfrm>
          <a:prstGeom prst="rect">
            <a:avLst/>
          </a:prstGeom>
        </p:spPr>
        <p:txBody>
          <a:bodyPr anchor="t" rtlCol="false" tIns="0" lIns="0" bIns="0" rIns="0">
            <a:spAutoFit/>
          </a:bodyPr>
          <a:lstStyle/>
          <a:p>
            <a:pPr marL="0" indent="0" lvl="0">
              <a:lnSpc>
                <a:spcPts val="7972"/>
              </a:lnSpc>
            </a:pPr>
            <a:r>
              <a:rPr lang="en-US" sz="6643">
                <a:solidFill>
                  <a:srgbClr val="DFD4CB"/>
                </a:solidFill>
                <a:latin typeface="Crimson Pro"/>
              </a:rPr>
              <a:t>03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9393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480" t="0" r="3480" b="0"/>
          <a:stretch>
            <a:fillRect/>
          </a:stretch>
        </p:blipFill>
        <p:spPr>
          <a:xfrm flipH="false" flipV="false" rot="0">
            <a:off x="1327560" y="311210"/>
            <a:ext cx="7271831" cy="9182100"/>
          </a:xfrm>
          <a:prstGeom prst="rect">
            <a:avLst/>
          </a:prstGeom>
        </p:spPr>
      </p:pic>
      <p:sp>
        <p:nvSpPr>
          <p:cNvPr name="TextBox 3" id="3"/>
          <p:cNvSpPr txBox="true"/>
          <p:nvPr/>
        </p:nvSpPr>
        <p:spPr>
          <a:xfrm rot="0">
            <a:off x="6283945" y="9153525"/>
            <a:ext cx="7950110" cy="900609"/>
          </a:xfrm>
          <a:prstGeom prst="rect">
            <a:avLst/>
          </a:prstGeom>
        </p:spPr>
        <p:txBody>
          <a:bodyPr anchor="t" rtlCol="false" tIns="0" lIns="0" bIns="0" rIns="0">
            <a:spAutoFit/>
          </a:bodyPr>
          <a:lstStyle/>
          <a:p>
            <a:pPr marL="0" indent="0" lvl="0">
              <a:lnSpc>
                <a:spcPts val="7359"/>
              </a:lnSpc>
            </a:pPr>
            <a:r>
              <a:rPr lang="en-US" spc="105" sz="5257">
                <a:solidFill>
                  <a:srgbClr val="FF1616"/>
                </a:solidFill>
                <a:latin typeface="Crimson Pro"/>
              </a:rPr>
              <a:t>-Xây dựng mô hình.</a:t>
            </a:r>
            <a:r>
              <a:rPr lang="en-US" spc="40" sz="5257">
                <a:solidFill>
                  <a:srgbClr val="FF1616"/>
                </a:solidFill>
                <a:latin typeface="Arimo"/>
              </a:rPr>
              <a:t> </a:t>
            </a:r>
          </a:p>
        </p:txBody>
      </p:sp>
      <p:pic>
        <p:nvPicPr>
          <p:cNvPr name="Picture 4" id="4"/>
          <p:cNvPicPr>
            <a:picLocks noChangeAspect="true"/>
          </p:cNvPicPr>
          <p:nvPr/>
        </p:nvPicPr>
        <p:blipFill>
          <a:blip r:embed="rId3"/>
          <a:srcRect l="0" t="5332" r="0" b="10147"/>
          <a:stretch>
            <a:fillRect/>
          </a:stretch>
        </p:blipFill>
        <p:spPr>
          <a:xfrm flipH="false" flipV="false" rot="0">
            <a:off x="9716989" y="105140"/>
            <a:ext cx="7011489" cy="9388170"/>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9393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72" t="646" r="1464" b="0"/>
          <a:stretch>
            <a:fillRect/>
          </a:stretch>
        </p:blipFill>
        <p:spPr>
          <a:xfrm flipH="false" flipV="false" rot="0">
            <a:off x="1028700" y="214769"/>
            <a:ext cx="5644846" cy="9857463"/>
          </a:xfrm>
          <a:prstGeom prst="rect">
            <a:avLst/>
          </a:prstGeom>
        </p:spPr>
      </p:pic>
      <p:sp>
        <p:nvSpPr>
          <p:cNvPr name="TextBox 3" id="3"/>
          <p:cNvSpPr txBox="true"/>
          <p:nvPr/>
        </p:nvSpPr>
        <p:spPr>
          <a:xfrm rot="0">
            <a:off x="7668433" y="7216680"/>
            <a:ext cx="2951135" cy="1702232"/>
          </a:xfrm>
          <a:prstGeom prst="rect">
            <a:avLst/>
          </a:prstGeom>
        </p:spPr>
        <p:txBody>
          <a:bodyPr anchor="t" rtlCol="false" tIns="0" lIns="0" bIns="0" rIns="0">
            <a:spAutoFit/>
          </a:bodyPr>
          <a:lstStyle/>
          <a:p>
            <a:pPr>
              <a:lnSpc>
                <a:spcPts val="6814"/>
              </a:lnSpc>
            </a:pPr>
            <a:r>
              <a:rPr lang="en-US" spc="97" sz="4867">
                <a:solidFill>
                  <a:srgbClr val="FFFFFF"/>
                </a:solidFill>
                <a:latin typeface="Crimson Pro"/>
              </a:rPr>
              <a:t>giải thích</a:t>
            </a:r>
          </a:p>
          <a:p>
            <a:pPr marL="0" indent="0" lvl="0">
              <a:lnSpc>
                <a:spcPts val="6814"/>
              </a:lnSpc>
            </a:pPr>
            <a:r>
              <a:rPr lang="en-US" spc="97" sz="4867">
                <a:solidFill>
                  <a:srgbClr val="FFFFFF"/>
                </a:solidFill>
                <a:latin typeface="Crimson Pro"/>
              </a:rPr>
              <a:t> mô hình</a:t>
            </a:r>
          </a:p>
        </p:txBody>
      </p:sp>
      <p:pic>
        <p:nvPicPr>
          <p:cNvPr name="Picture 4" id="4"/>
          <p:cNvPicPr>
            <a:picLocks noChangeAspect="true"/>
          </p:cNvPicPr>
          <p:nvPr/>
        </p:nvPicPr>
        <p:blipFill>
          <a:blip r:embed="rId3"/>
          <a:srcRect l="645" t="0" r="3708" b="0"/>
          <a:stretch>
            <a:fillRect/>
          </a:stretch>
        </p:blipFill>
        <p:spPr>
          <a:xfrm flipH="false" flipV="false" rot="0">
            <a:off x="11289939" y="214769"/>
            <a:ext cx="5403257" cy="9857463"/>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9393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755" t="1791" r="0" b="1791"/>
          <a:stretch>
            <a:fillRect/>
          </a:stretch>
        </p:blipFill>
        <p:spPr>
          <a:xfrm flipH="false" flipV="false" rot="0">
            <a:off x="764919" y="437480"/>
            <a:ext cx="16870068" cy="2090821"/>
          </a:xfrm>
          <a:prstGeom prst="rect">
            <a:avLst/>
          </a:prstGeom>
        </p:spPr>
      </p:pic>
      <p:pic>
        <p:nvPicPr>
          <p:cNvPr name="Picture 3" id="3"/>
          <p:cNvPicPr>
            <a:picLocks noChangeAspect="true"/>
          </p:cNvPicPr>
          <p:nvPr/>
        </p:nvPicPr>
        <p:blipFill>
          <a:blip r:embed="rId3"/>
          <a:srcRect l="0" t="14974" r="0" b="0"/>
          <a:stretch>
            <a:fillRect/>
          </a:stretch>
        </p:blipFill>
        <p:spPr>
          <a:xfrm flipH="false" flipV="false" rot="0">
            <a:off x="6863223" y="3880925"/>
            <a:ext cx="9787831" cy="5974847"/>
          </a:xfrm>
          <a:prstGeom prst="rect">
            <a:avLst/>
          </a:prstGeom>
        </p:spPr>
      </p:pic>
      <p:sp>
        <p:nvSpPr>
          <p:cNvPr name="TextBox 4" id="4"/>
          <p:cNvSpPr txBox="true"/>
          <p:nvPr/>
        </p:nvSpPr>
        <p:spPr>
          <a:xfrm rot="0">
            <a:off x="764919" y="4911823"/>
            <a:ext cx="5878471" cy="804545"/>
          </a:xfrm>
          <a:prstGeom prst="rect">
            <a:avLst/>
          </a:prstGeom>
        </p:spPr>
        <p:txBody>
          <a:bodyPr anchor="t" rtlCol="false" tIns="0" lIns="0" bIns="0" rIns="0">
            <a:spAutoFit/>
          </a:bodyPr>
          <a:lstStyle/>
          <a:p>
            <a:pPr marL="0" indent="0" lvl="0">
              <a:lnSpc>
                <a:spcPts val="6160"/>
              </a:lnSpc>
            </a:pPr>
            <a:r>
              <a:rPr lang="en-US" sz="5600">
                <a:solidFill>
                  <a:srgbClr val="FFFFFF"/>
                </a:solidFill>
                <a:latin typeface="Crimson Pro"/>
              </a:rPr>
              <a:t> </a:t>
            </a:r>
            <a:r>
              <a:rPr lang="en-US" sz="5600">
                <a:solidFill>
                  <a:srgbClr val="FFFFFF"/>
                </a:solidFill>
                <a:latin typeface="Arimo"/>
              </a:rPr>
              <a:t>-Quy trình đào tạo.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66" t="0" r="33610" b="0"/>
          <a:stretch>
            <a:fillRect/>
          </a:stretch>
        </p:blipFill>
        <p:spPr>
          <a:xfrm flipH="false" flipV="false" rot="0">
            <a:off x="462599" y="2980534"/>
            <a:ext cx="7081366" cy="3806749"/>
          </a:xfrm>
          <a:prstGeom prst="rect">
            <a:avLst/>
          </a:prstGeom>
        </p:spPr>
      </p:pic>
      <p:pic>
        <p:nvPicPr>
          <p:cNvPr name="Picture 3" id="3"/>
          <p:cNvPicPr>
            <a:picLocks noChangeAspect="true"/>
          </p:cNvPicPr>
          <p:nvPr/>
        </p:nvPicPr>
        <p:blipFill>
          <a:blip r:embed="rId3"/>
          <a:srcRect l="3002" t="0" r="8966" b="0"/>
          <a:stretch>
            <a:fillRect/>
          </a:stretch>
        </p:blipFill>
        <p:spPr>
          <a:xfrm flipH="false" flipV="false" rot="0">
            <a:off x="8034818" y="2717356"/>
            <a:ext cx="9224482" cy="433310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3363409" y="6908895"/>
            <a:ext cx="11313815" cy="3236539"/>
          </a:xfrm>
          <a:prstGeom prst="rect">
            <a:avLst/>
          </a:prstGeom>
        </p:spPr>
      </p:pic>
      <p:sp>
        <p:nvSpPr>
          <p:cNvPr name="TextBox 5" id="5"/>
          <p:cNvSpPr txBox="true"/>
          <p:nvPr/>
        </p:nvSpPr>
        <p:spPr>
          <a:xfrm rot="0">
            <a:off x="1343346" y="1076325"/>
            <a:ext cx="13713768" cy="804545"/>
          </a:xfrm>
          <a:prstGeom prst="rect">
            <a:avLst/>
          </a:prstGeom>
        </p:spPr>
        <p:txBody>
          <a:bodyPr anchor="t" rtlCol="false" tIns="0" lIns="0" bIns="0" rIns="0">
            <a:spAutoFit/>
          </a:bodyPr>
          <a:lstStyle/>
          <a:p>
            <a:pPr algn="ctr">
              <a:lnSpc>
                <a:spcPts val="6160"/>
              </a:lnSpc>
              <a:spcBef>
                <a:spcPct val="0"/>
              </a:spcBef>
            </a:pPr>
            <a:r>
              <a:rPr lang="en-US" sz="5600">
                <a:solidFill>
                  <a:srgbClr val="000000"/>
                </a:solidFill>
                <a:latin typeface="Crimson Pro"/>
              </a:rPr>
              <a:t>-Hình dung quá trình đào tạo, đánh giá mô hình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61" t="26" r="0" b="26"/>
          <a:stretch>
            <a:fillRect/>
          </a:stretch>
        </p:blipFill>
        <p:spPr>
          <a:xfrm flipH="false" flipV="false" rot="0">
            <a:off x="1028700" y="1109520"/>
            <a:ext cx="16412828" cy="7181184"/>
          </a:xfrm>
          <a:prstGeom prst="rect">
            <a:avLst/>
          </a:prstGeom>
        </p:spPr>
      </p:pic>
      <p:sp>
        <p:nvSpPr>
          <p:cNvPr name="TextBox 3" id="3"/>
          <p:cNvSpPr txBox="true"/>
          <p:nvPr/>
        </p:nvSpPr>
        <p:spPr>
          <a:xfrm rot="0">
            <a:off x="1189742" y="7965540"/>
            <a:ext cx="6646879" cy="918845"/>
          </a:xfrm>
          <a:prstGeom prst="rect">
            <a:avLst/>
          </a:prstGeom>
        </p:spPr>
        <p:txBody>
          <a:bodyPr anchor="t" rtlCol="false" tIns="0" lIns="0" bIns="0" rIns="0">
            <a:spAutoFit/>
          </a:bodyPr>
          <a:lstStyle/>
          <a:p>
            <a:pPr marL="0" indent="0" lvl="0">
              <a:lnSpc>
                <a:spcPts val="6985"/>
              </a:lnSpc>
            </a:pPr>
            <a:r>
              <a:rPr lang="en-US" sz="6350">
                <a:solidFill>
                  <a:srgbClr val="393939"/>
                </a:solidFill>
                <a:latin typeface="Crimson Pro"/>
              </a:rPr>
              <a:t>-Kết quả dự đoán.</a:t>
            </a:r>
            <a:r>
              <a:rPr lang="en-US" sz="6350">
                <a:solidFill>
                  <a:srgbClr val="393939"/>
                </a:solidFill>
                <a:latin typeface="Arimo"/>
              </a:rPr>
              <a:t>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9393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637" t="2447" r="2637" b="0"/>
          <a:stretch>
            <a:fillRect/>
          </a:stretch>
        </p:blipFill>
        <p:spPr>
          <a:xfrm flipH="false" flipV="false" rot="0">
            <a:off x="811756" y="1919000"/>
            <a:ext cx="7361016" cy="8182847"/>
          </a:xfrm>
          <a:prstGeom prst="rect">
            <a:avLst/>
          </a:prstGeom>
        </p:spPr>
      </p:pic>
      <p:pic>
        <p:nvPicPr>
          <p:cNvPr name="Picture 3" id="3"/>
          <p:cNvPicPr>
            <a:picLocks noChangeAspect="true"/>
          </p:cNvPicPr>
          <p:nvPr/>
        </p:nvPicPr>
        <p:blipFill>
          <a:blip r:embed="rId3"/>
          <a:srcRect l="985" t="0" r="985" b="1929"/>
          <a:stretch>
            <a:fillRect/>
          </a:stretch>
        </p:blipFill>
        <p:spPr>
          <a:xfrm flipH="false" flipV="false" rot="0">
            <a:off x="9796146" y="2034047"/>
            <a:ext cx="7343050" cy="7952753"/>
          </a:xfrm>
          <a:prstGeom prst="rect">
            <a:avLst/>
          </a:prstGeom>
        </p:spPr>
      </p:pic>
      <p:pic>
        <p:nvPicPr>
          <p:cNvPr name="Picture 4" id="4"/>
          <p:cNvPicPr>
            <a:picLocks noChangeAspect="true"/>
          </p:cNvPicPr>
          <p:nvPr/>
        </p:nvPicPr>
        <p:blipFill>
          <a:blip r:embed="rId4"/>
          <a:srcRect l="0" t="0" r="1663" b="0"/>
          <a:stretch>
            <a:fillRect/>
          </a:stretch>
        </p:blipFill>
        <p:spPr>
          <a:xfrm flipH="false" flipV="false" rot="0">
            <a:off x="6685092" y="69200"/>
            <a:ext cx="8437935" cy="1919000"/>
          </a:xfrm>
          <a:prstGeom prst="rect">
            <a:avLst/>
          </a:prstGeom>
        </p:spPr>
      </p:pic>
      <p:sp>
        <p:nvSpPr>
          <p:cNvPr name="TextBox 5" id="5"/>
          <p:cNvSpPr txBox="true"/>
          <p:nvPr/>
        </p:nvSpPr>
        <p:spPr>
          <a:xfrm rot="0">
            <a:off x="677051" y="47625"/>
            <a:ext cx="5878471" cy="804545"/>
          </a:xfrm>
          <a:prstGeom prst="rect">
            <a:avLst/>
          </a:prstGeom>
        </p:spPr>
        <p:txBody>
          <a:bodyPr anchor="t" rtlCol="false" tIns="0" lIns="0" bIns="0" rIns="0">
            <a:spAutoFit/>
          </a:bodyPr>
          <a:lstStyle/>
          <a:p>
            <a:pPr marL="0" indent="0" lvl="0">
              <a:lnSpc>
                <a:spcPts val="6160"/>
              </a:lnSpc>
            </a:pPr>
            <a:r>
              <a:rPr lang="en-US" sz="5600">
                <a:solidFill>
                  <a:srgbClr val="FFFFFF"/>
                </a:solidFill>
                <a:latin typeface="Crimson Pro"/>
              </a:rPr>
              <a:t>-Kết quả dự đoán.</a:t>
            </a:r>
            <a:r>
              <a:rPr lang="en-US" sz="5600">
                <a:solidFill>
                  <a:srgbClr val="FFFFFF"/>
                </a:solidFill>
                <a:latin typeface="Arimo"/>
              </a:rPr>
              <a:t>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620" t="0" r="1620" b="0"/>
          <a:stretch>
            <a:fillRect/>
          </a:stretch>
        </p:blipFill>
        <p:spPr>
          <a:xfrm flipH="false" flipV="false" rot="0">
            <a:off x="7162800" y="552450"/>
            <a:ext cx="10629900" cy="91821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60214" y="1185119"/>
            <a:ext cx="7102586" cy="879752"/>
          </a:xfrm>
          <a:prstGeom prst="rect">
            <a:avLst/>
          </a:prstGeom>
        </p:spPr>
      </p:pic>
      <p:sp>
        <p:nvSpPr>
          <p:cNvPr name="TextBox 4" id="4"/>
          <p:cNvSpPr txBox="true"/>
          <p:nvPr/>
        </p:nvSpPr>
        <p:spPr>
          <a:xfrm rot="0">
            <a:off x="196183" y="6974562"/>
            <a:ext cx="6832610" cy="795799"/>
          </a:xfrm>
          <a:prstGeom prst="rect">
            <a:avLst/>
          </a:prstGeom>
        </p:spPr>
        <p:txBody>
          <a:bodyPr anchor="t" rtlCol="false" tIns="0" lIns="0" bIns="0" rIns="0">
            <a:spAutoFit/>
          </a:bodyPr>
          <a:lstStyle/>
          <a:p>
            <a:pPr marL="0" indent="0" lvl="0">
              <a:lnSpc>
                <a:spcPts val="6478"/>
              </a:lnSpc>
            </a:pPr>
            <a:r>
              <a:rPr lang="en-US" spc="92" sz="4627">
                <a:solidFill>
                  <a:srgbClr val="393939"/>
                </a:solidFill>
                <a:latin typeface="Crimson Pro"/>
              </a:rPr>
              <a:t>- Hiển thị ma trận nhầm lẫn</a:t>
            </a:r>
            <a:r>
              <a:rPr lang="en-US" spc="35" sz="4627">
                <a:solidFill>
                  <a:srgbClr val="393939"/>
                </a:solidFill>
                <a:latin typeface="Arimo"/>
              </a:rPr>
              <a:t> </a:t>
            </a:r>
          </a:p>
        </p:txBody>
      </p:sp>
      <p:sp>
        <p:nvSpPr>
          <p:cNvPr name="TextBox 5" id="5"/>
          <p:cNvSpPr txBox="true"/>
          <p:nvPr/>
        </p:nvSpPr>
        <p:spPr>
          <a:xfrm rot="0">
            <a:off x="746555" y="3672205"/>
            <a:ext cx="5755035" cy="1471295"/>
          </a:xfrm>
          <a:prstGeom prst="rect">
            <a:avLst/>
          </a:prstGeom>
        </p:spPr>
        <p:txBody>
          <a:bodyPr anchor="t" rtlCol="false" tIns="0" lIns="0" bIns="0" rIns="0">
            <a:spAutoFit/>
          </a:bodyPr>
          <a:lstStyle/>
          <a:p>
            <a:pPr algn="ctr">
              <a:lnSpc>
                <a:spcPts val="3955"/>
              </a:lnSpc>
              <a:spcBef>
                <a:spcPct val="0"/>
              </a:spcBef>
            </a:pPr>
            <a:r>
              <a:rPr lang="en-US" spc="56" sz="2825">
                <a:solidFill>
                  <a:srgbClr val="393939"/>
                </a:solidFill>
                <a:latin typeface="Crimson Pro"/>
              </a:rPr>
              <a:t>{0: 'airplane', 1: 'automobile', 2: 'bird', </a:t>
            </a:r>
          </a:p>
          <a:p>
            <a:pPr algn="ctr">
              <a:lnSpc>
                <a:spcPts val="3955"/>
              </a:lnSpc>
              <a:spcBef>
                <a:spcPct val="0"/>
              </a:spcBef>
            </a:pPr>
            <a:r>
              <a:rPr lang="en-US" spc="56" sz="2825">
                <a:solidFill>
                  <a:srgbClr val="393939"/>
                </a:solidFill>
                <a:latin typeface="Crimson Pro"/>
              </a:rPr>
              <a:t>3: 'cat', 4: 'deer', 5: 'dog', 6: 'frog', </a:t>
            </a:r>
          </a:p>
          <a:p>
            <a:pPr algn="ctr">
              <a:lnSpc>
                <a:spcPts val="3955"/>
              </a:lnSpc>
              <a:spcBef>
                <a:spcPct val="0"/>
              </a:spcBef>
            </a:pPr>
            <a:r>
              <a:rPr lang="en-US" spc="56" sz="2825">
                <a:solidFill>
                  <a:srgbClr val="393939"/>
                </a:solidFill>
                <a:latin typeface="Crimson Pro"/>
              </a:rPr>
              <a:t>7: 'horse', 8: 'ship', 9: 'truck'}</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25" t="0" r="178" b="360"/>
          <a:stretch>
            <a:fillRect/>
          </a:stretch>
        </p:blipFill>
        <p:spPr>
          <a:xfrm flipH="false" flipV="false" rot="0">
            <a:off x="9144000" y="2478675"/>
            <a:ext cx="7847738" cy="6480764"/>
          </a:xfrm>
          <a:prstGeom prst="rect">
            <a:avLst/>
          </a:prstGeom>
        </p:spPr>
      </p:pic>
      <p:pic>
        <p:nvPicPr>
          <p:cNvPr name="Picture 3" id="3"/>
          <p:cNvPicPr>
            <a:picLocks noChangeAspect="true"/>
          </p:cNvPicPr>
          <p:nvPr/>
        </p:nvPicPr>
        <p:blipFill>
          <a:blip r:embed="rId3"/>
          <a:srcRect l="0" t="443" r="193" b="443"/>
          <a:stretch>
            <a:fillRect/>
          </a:stretch>
        </p:blipFill>
        <p:spPr>
          <a:xfrm flipH="false" flipV="false" rot="0">
            <a:off x="1028700" y="2478675"/>
            <a:ext cx="7883570" cy="6639427"/>
          </a:xfrm>
          <a:prstGeom prst="rect">
            <a:avLst/>
          </a:prstGeom>
        </p:spPr>
      </p:pic>
      <p:sp>
        <p:nvSpPr>
          <p:cNvPr name="TextBox 4" id="4"/>
          <p:cNvSpPr txBox="true"/>
          <p:nvPr/>
        </p:nvSpPr>
        <p:spPr>
          <a:xfrm rot="0">
            <a:off x="4851954" y="542035"/>
            <a:ext cx="5755035" cy="1471295"/>
          </a:xfrm>
          <a:prstGeom prst="rect">
            <a:avLst/>
          </a:prstGeom>
        </p:spPr>
        <p:txBody>
          <a:bodyPr anchor="t" rtlCol="false" tIns="0" lIns="0" bIns="0" rIns="0">
            <a:spAutoFit/>
          </a:bodyPr>
          <a:lstStyle/>
          <a:p>
            <a:pPr algn="ctr">
              <a:lnSpc>
                <a:spcPts val="3955"/>
              </a:lnSpc>
              <a:spcBef>
                <a:spcPct val="0"/>
              </a:spcBef>
            </a:pPr>
            <a:r>
              <a:rPr lang="en-US" spc="56" sz="2825">
                <a:solidFill>
                  <a:srgbClr val="393939"/>
                </a:solidFill>
                <a:latin typeface="Crimson Pro"/>
              </a:rPr>
              <a:t>{0: 'airplane', 1: 'automobile', 2: 'bird', </a:t>
            </a:r>
          </a:p>
          <a:p>
            <a:pPr algn="ctr">
              <a:lnSpc>
                <a:spcPts val="3955"/>
              </a:lnSpc>
              <a:spcBef>
                <a:spcPct val="0"/>
              </a:spcBef>
            </a:pPr>
            <a:r>
              <a:rPr lang="en-US" spc="56" sz="2825">
                <a:solidFill>
                  <a:srgbClr val="393939"/>
                </a:solidFill>
                <a:latin typeface="Crimson Pro"/>
              </a:rPr>
              <a:t>3: 'cat', 4: 'deer', 5: 'dog', 6: 'frog', </a:t>
            </a:r>
          </a:p>
          <a:p>
            <a:pPr algn="ctr">
              <a:lnSpc>
                <a:spcPts val="3955"/>
              </a:lnSpc>
              <a:spcBef>
                <a:spcPct val="0"/>
              </a:spcBef>
            </a:pPr>
            <a:r>
              <a:rPr lang="en-US" spc="56" sz="2825">
                <a:solidFill>
                  <a:srgbClr val="393939"/>
                </a:solidFill>
                <a:latin typeface="Crimson Pro"/>
              </a:rPr>
              <a:t>7: 'horse', 8: 'ship', 9: 'truck'}</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25" r="0" b="7825"/>
          <a:stretch>
            <a:fillRect/>
          </a:stretch>
        </p:blipFill>
        <p:spPr>
          <a:xfrm>
            <a:off x="0" y="0"/>
            <a:ext cx="18288000" cy="10287000"/>
          </a:xfrm>
          <a:prstGeom prst="rect">
            <a:avLst/>
          </a:prstGeom>
        </p:spPr>
      </p:pic>
      <p:sp>
        <p:nvSpPr>
          <p:cNvPr name="TextBox 3" id="3"/>
          <p:cNvSpPr txBox="true"/>
          <p:nvPr/>
        </p:nvSpPr>
        <p:spPr>
          <a:xfrm rot="0">
            <a:off x="4113627" y="4165678"/>
            <a:ext cx="7924435" cy="1944959"/>
          </a:xfrm>
          <a:prstGeom prst="rect">
            <a:avLst/>
          </a:prstGeom>
        </p:spPr>
        <p:txBody>
          <a:bodyPr anchor="t" rtlCol="false" tIns="0" lIns="0" bIns="0" rIns="0">
            <a:spAutoFit/>
          </a:bodyPr>
          <a:lstStyle/>
          <a:p>
            <a:pPr algn="l">
              <a:lnSpc>
                <a:spcPts val="7866"/>
              </a:lnSpc>
              <a:spcBef>
                <a:spcPct val="0"/>
              </a:spcBef>
            </a:pPr>
            <a:r>
              <a:rPr lang="en-US" sz="5619">
                <a:solidFill>
                  <a:srgbClr val="FFFFFF"/>
                </a:solidFill>
                <a:latin typeface="Crimson Pro Bold"/>
              </a:rPr>
              <a:t>Lưu lịch sử đào tạo và mô hình</a:t>
            </a:r>
          </a:p>
        </p:txBody>
      </p:sp>
      <p:sp>
        <p:nvSpPr>
          <p:cNvPr name="TextBox 4" id="4"/>
          <p:cNvSpPr txBox="true"/>
          <p:nvPr/>
        </p:nvSpPr>
        <p:spPr>
          <a:xfrm rot="0">
            <a:off x="4113627" y="5770805"/>
            <a:ext cx="7924435" cy="1797669"/>
          </a:xfrm>
          <a:prstGeom prst="rect">
            <a:avLst/>
          </a:prstGeom>
        </p:spPr>
        <p:txBody>
          <a:bodyPr anchor="t" rtlCol="false" tIns="0" lIns="0" bIns="0" rIns="0">
            <a:spAutoFit/>
          </a:bodyPr>
          <a:lstStyle/>
          <a:p>
            <a:pPr>
              <a:lnSpc>
                <a:spcPts val="7251"/>
              </a:lnSpc>
            </a:pPr>
            <a:r>
              <a:rPr lang="en-US" sz="5179">
                <a:solidFill>
                  <a:srgbClr val="FFFFFF"/>
                </a:solidFill>
                <a:latin typeface="Crimson Pro"/>
              </a:rPr>
              <a:t>-Lưu lịch sử đào tạo. </a:t>
            </a:r>
          </a:p>
          <a:p>
            <a:pPr marL="0" indent="0" lvl="0">
              <a:lnSpc>
                <a:spcPts val="7251"/>
              </a:lnSpc>
            </a:pPr>
            <a:r>
              <a:rPr lang="en-US" sz="5179">
                <a:solidFill>
                  <a:srgbClr val="FFFFFF"/>
                </a:solidFill>
                <a:latin typeface="Crimson Pro"/>
              </a:rPr>
              <a:t>-</a:t>
            </a:r>
            <a:r>
              <a:rPr lang="en-US" sz="5179">
                <a:solidFill>
                  <a:srgbClr val="FFFFFF"/>
                </a:solidFill>
                <a:latin typeface="Arimo"/>
              </a:rPr>
              <a:t>Lưu mô hình </a:t>
            </a:r>
          </a:p>
        </p:txBody>
      </p:sp>
      <p:sp>
        <p:nvSpPr>
          <p:cNvPr name="TextBox 5" id="5"/>
          <p:cNvSpPr txBox="true"/>
          <p:nvPr/>
        </p:nvSpPr>
        <p:spPr>
          <a:xfrm rot="0">
            <a:off x="4113627" y="2087451"/>
            <a:ext cx="7924435" cy="1201004"/>
          </a:xfrm>
          <a:prstGeom prst="rect">
            <a:avLst/>
          </a:prstGeom>
        </p:spPr>
        <p:txBody>
          <a:bodyPr anchor="t" rtlCol="false" tIns="0" lIns="0" bIns="0" rIns="0">
            <a:spAutoFit/>
          </a:bodyPr>
          <a:lstStyle/>
          <a:p>
            <a:pPr marL="0" indent="0" lvl="0">
              <a:lnSpc>
                <a:spcPts val="9381"/>
              </a:lnSpc>
            </a:pPr>
            <a:r>
              <a:rPr lang="en-US" sz="7818">
                <a:solidFill>
                  <a:srgbClr val="DFD4CB"/>
                </a:solidFill>
                <a:latin typeface="Crimson Pro"/>
              </a:rPr>
              <a:t>04</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393939"/>
        </a:solidFill>
      </p:bgPr>
    </p:bg>
    <p:spTree>
      <p:nvGrpSpPr>
        <p:cNvPr id="1" name=""/>
        <p:cNvGrpSpPr/>
        <p:nvPr/>
      </p:nvGrpSpPr>
      <p:grpSpPr>
        <a:xfrm>
          <a:off x="0" y="0"/>
          <a:ext cx="0" cy="0"/>
          <a:chOff x="0" y="0"/>
          <a:chExt cx="0" cy="0"/>
        </a:xfrm>
      </p:grpSpPr>
      <p:sp>
        <p:nvSpPr>
          <p:cNvPr name="TextBox 2" id="2"/>
          <p:cNvSpPr txBox="true"/>
          <p:nvPr/>
        </p:nvSpPr>
        <p:spPr>
          <a:xfrm rot="0">
            <a:off x="861112" y="1954937"/>
            <a:ext cx="6151579" cy="1665605"/>
          </a:xfrm>
          <a:prstGeom prst="rect">
            <a:avLst/>
          </a:prstGeom>
        </p:spPr>
        <p:txBody>
          <a:bodyPr anchor="t" rtlCol="false" tIns="0" lIns="0" bIns="0" rIns="0">
            <a:spAutoFit/>
          </a:bodyPr>
          <a:lstStyle/>
          <a:p>
            <a:pPr>
              <a:lnSpc>
                <a:spcPts val="6490"/>
              </a:lnSpc>
            </a:pPr>
            <a:r>
              <a:rPr lang="en-US" sz="5900">
                <a:solidFill>
                  <a:srgbClr val="FFFFFF"/>
                </a:solidFill>
                <a:latin typeface="Crimson Pro"/>
              </a:rPr>
              <a:t>Nội dung</a:t>
            </a:r>
          </a:p>
          <a:p>
            <a:pPr marL="0" indent="0" lvl="0">
              <a:lnSpc>
                <a:spcPts val="6490"/>
              </a:lnSpc>
            </a:pPr>
            <a:r>
              <a:rPr lang="en-US" sz="5900">
                <a:solidFill>
                  <a:srgbClr val="FFFFFF"/>
                </a:solidFill>
                <a:latin typeface="Crimson Pro"/>
              </a:rPr>
              <a:t> Thuyết trình</a:t>
            </a:r>
          </a:p>
        </p:txBody>
      </p:sp>
      <p:sp>
        <p:nvSpPr>
          <p:cNvPr name="TextBox 3" id="3"/>
          <p:cNvSpPr txBox="true"/>
          <p:nvPr/>
        </p:nvSpPr>
        <p:spPr>
          <a:xfrm rot="0">
            <a:off x="8305800" y="2481352"/>
            <a:ext cx="4054401" cy="498475"/>
          </a:xfrm>
          <a:prstGeom prst="rect">
            <a:avLst/>
          </a:prstGeom>
        </p:spPr>
        <p:txBody>
          <a:bodyPr anchor="t" rtlCol="false" tIns="0" lIns="0" bIns="0" rIns="0">
            <a:spAutoFit/>
          </a:bodyPr>
          <a:lstStyle/>
          <a:p>
            <a:pPr algn="l">
              <a:lnSpc>
                <a:spcPts val="4025"/>
              </a:lnSpc>
              <a:spcBef>
                <a:spcPct val="0"/>
              </a:spcBef>
            </a:pPr>
            <a:r>
              <a:rPr lang="en-US" sz="2875">
                <a:solidFill>
                  <a:srgbClr val="FFFFFF"/>
                </a:solidFill>
                <a:latin typeface="Crimson Pro Bold"/>
              </a:rPr>
              <a:t>GIỚI THIỆU</a:t>
            </a:r>
          </a:p>
        </p:txBody>
      </p:sp>
      <p:sp>
        <p:nvSpPr>
          <p:cNvPr name="TextBox 4" id="4"/>
          <p:cNvSpPr txBox="true"/>
          <p:nvPr/>
        </p:nvSpPr>
        <p:spPr>
          <a:xfrm rot="0">
            <a:off x="8305800" y="3297714"/>
            <a:ext cx="4054401" cy="466090"/>
          </a:xfrm>
          <a:prstGeom prst="rect">
            <a:avLst/>
          </a:prstGeom>
        </p:spPr>
        <p:txBody>
          <a:bodyPr anchor="t" rtlCol="false" tIns="0" lIns="0" bIns="0" rIns="0">
            <a:spAutoFit/>
          </a:bodyPr>
          <a:lstStyle/>
          <a:p>
            <a:pPr marL="0" indent="0" lvl="0">
              <a:lnSpc>
                <a:spcPts val="3709"/>
              </a:lnSpc>
            </a:pPr>
            <a:r>
              <a:rPr lang="en-US" sz="2650">
                <a:solidFill>
                  <a:srgbClr val="FFFFFF"/>
                </a:solidFill>
                <a:latin typeface="Crimson Pro"/>
              </a:rPr>
              <a:t>-CIFAR-10 ,CNN, KERAS</a:t>
            </a:r>
          </a:p>
        </p:txBody>
      </p:sp>
      <p:sp>
        <p:nvSpPr>
          <p:cNvPr name="TextBox 5" id="5"/>
          <p:cNvSpPr txBox="true"/>
          <p:nvPr/>
        </p:nvSpPr>
        <p:spPr>
          <a:xfrm rot="0">
            <a:off x="8305800" y="1412081"/>
            <a:ext cx="4054401" cy="628650"/>
          </a:xfrm>
          <a:prstGeom prst="rect">
            <a:avLst/>
          </a:prstGeom>
        </p:spPr>
        <p:txBody>
          <a:bodyPr anchor="t" rtlCol="false" tIns="0" lIns="0" bIns="0" rIns="0">
            <a:spAutoFit/>
          </a:bodyPr>
          <a:lstStyle/>
          <a:p>
            <a:pPr marL="0" indent="0" lvl="0">
              <a:lnSpc>
                <a:spcPts val="4800"/>
              </a:lnSpc>
            </a:pPr>
            <a:r>
              <a:rPr lang="en-US" sz="4000">
                <a:solidFill>
                  <a:srgbClr val="DFD4CB"/>
                </a:solidFill>
                <a:latin typeface="Crimson Pro"/>
              </a:rPr>
              <a:t>01</a:t>
            </a:r>
          </a:p>
        </p:txBody>
      </p:sp>
      <p:sp>
        <p:nvSpPr>
          <p:cNvPr name="TextBox 6" id="6"/>
          <p:cNvSpPr txBox="true"/>
          <p:nvPr/>
        </p:nvSpPr>
        <p:spPr>
          <a:xfrm rot="0">
            <a:off x="554872" y="5550343"/>
            <a:ext cx="4054401" cy="498475"/>
          </a:xfrm>
          <a:prstGeom prst="rect">
            <a:avLst/>
          </a:prstGeom>
        </p:spPr>
        <p:txBody>
          <a:bodyPr anchor="t" rtlCol="false" tIns="0" lIns="0" bIns="0" rIns="0">
            <a:spAutoFit/>
          </a:bodyPr>
          <a:lstStyle/>
          <a:p>
            <a:pPr algn="l">
              <a:lnSpc>
                <a:spcPts val="4025"/>
              </a:lnSpc>
              <a:spcBef>
                <a:spcPct val="0"/>
              </a:spcBef>
            </a:pPr>
            <a:r>
              <a:rPr lang="en-US" sz="2875">
                <a:solidFill>
                  <a:srgbClr val="FFFFFF"/>
                </a:solidFill>
                <a:latin typeface="Crimson Pro Bold"/>
              </a:rPr>
              <a:t>Xây dựng mạng CNN</a:t>
            </a:r>
          </a:p>
        </p:txBody>
      </p:sp>
      <p:sp>
        <p:nvSpPr>
          <p:cNvPr name="TextBox 7" id="7"/>
          <p:cNvSpPr txBox="true"/>
          <p:nvPr/>
        </p:nvSpPr>
        <p:spPr>
          <a:xfrm rot="0">
            <a:off x="554872" y="6366705"/>
            <a:ext cx="4054401" cy="2799715"/>
          </a:xfrm>
          <a:prstGeom prst="rect">
            <a:avLst/>
          </a:prstGeom>
        </p:spPr>
        <p:txBody>
          <a:bodyPr anchor="t" rtlCol="false" tIns="0" lIns="0" bIns="0" rIns="0">
            <a:spAutoFit/>
          </a:bodyPr>
          <a:lstStyle/>
          <a:p>
            <a:pPr>
              <a:lnSpc>
                <a:spcPts val="3709"/>
              </a:lnSpc>
            </a:pPr>
            <a:r>
              <a:rPr lang="en-US" sz="2649">
                <a:solidFill>
                  <a:srgbClr val="FFFFFF"/>
                </a:solidFill>
                <a:latin typeface="Crimson Pro"/>
              </a:rPr>
              <a:t>-Xây dựng mô hình. </a:t>
            </a:r>
          </a:p>
          <a:p>
            <a:pPr>
              <a:lnSpc>
                <a:spcPts val="3709"/>
              </a:lnSpc>
            </a:pPr>
            <a:r>
              <a:rPr lang="en-US" sz="2649">
                <a:solidFill>
                  <a:srgbClr val="FFFFFF"/>
                </a:solidFill>
                <a:latin typeface="Arimo"/>
              </a:rPr>
              <a:t> -Quy trình đào tạo. </a:t>
            </a:r>
          </a:p>
          <a:p>
            <a:pPr>
              <a:lnSpc>
                <a:spcPts val="3709"/>
              </a:lnSpc>
            </a:pPr>
            <a:r>
              <a:rPr lang="en-US" sz="2649">
                <a:solidFill>
                  <a:srgbClr val="FFFFFF"/>
                </a:solidFill>
                <a:latin typeface="Crimson Pro"/>
              </a:rPr>
              <a:t>-</a:t>
            </a:r>
            <a:r>
              <a:rPr lang="en-US" sz="2649">
                <a:solidFill>
                  <a:srgbClr val="FFFFFF"/>
                </a:solidFill>
                <a:latin typeface="Arimo"/>
              </a:rPr>
              <a:t>Hình dung quá trình đào tạo. </a:t>
            </a:r>
          </a:p>
          <a:p>
            <a:pPr>
              <a:lnSpc>
                <a:spcPts val="3709"/>
              </a:lnSpc>
            </a:pPr>
            <a:r>
              <a:rPr lang="en-US" sz="2649">
                <a:solidFill>
                  <a:srgbClr val="FFFFFF"/>
                </a:solidFill>
                <a:latin typeface="Crimson Pro"/>
              </a:rPr>
              <a:t>-</a:t>
            </a:r>
            <a:r>
              <a:rPr lang="en-US" sz="2649">
                <a:solidFill>
                  <a:srgbClr val="FFFFFF"/>
                </a:solidFill>
                <a:latin typeface="Arimo"/>
              </a:rPr>
              <a:t> Đánh giá mô hình. </a:t>
            </a:r>
          </a:p>
          <a:p>
            <a:pPr>
              <a:lnSpc>
                <a:spcPts val="3709"/>
              </a:lnSpc>
            </a:pPr>
            <a:r>
              <a:rPr lang="en-US" sz="2649">
                <a:solidFill>
                  <a:srgbClr val="FFFFFF"/>
                </a:solidFill>
                <a:latin typeface="Crimson Pro"/>
              </a:rPr>
              <a:t>-</a:t>
            </a:r>
            <a:r>
              <a:rPr lang="en-US" sz="2649">
                <a:solidFill>
                  <a:srgbClr val="FFFFFF"/>
                </a:solidFill>
                <a:latin typeface="Arimo"/>
              </a:rPr>
              <a:t>Kết quả dự đoán. </a:t>
            </a:r>
          </a:p>
          <a:p>
            <a:pPr marL="0" indent="0" lvl="0">
              <a:lnSpc>
                <a:spcPts val="3709"/>
              </a:lnSpc>
            </a:pPr>
            <a:r>
              <a:rPr lang="en-US" sz="2650">
                <a:solidFill>
                  <a:srgbClr val="FFFFFF"/>
                </a:solidFill>
                <a:latin typeface="Arimo"/>
              </a:rPr>
              <a:t> Hiển thị ma trận nhầm lẫn </a:t>
            </a:r>
          </a:p>
        </p:txBody>
      </p:sp>
      <p:sp>
        <p:nvSpPr>
          <p:cNvPr name="TextBox 8" id="8"/>
          <p:cNvSpPr txBox="true"/>
          <p:nvPr/>
        </p:nvSpPr>
        <p:spPr>
          <a:xfrm rot="0">
            <a:off x="554872" y="4481072"/>
            <a:ext cx="4054401" cy="628650"/>
          </a:xfrm>
          <a:prstGeom prst="rect">
            <a:avLst/>
          </a:prstGeom>
        </p:spPr>
        <p:txBody>
          <a:bodyPr anchor="t" rtlCol="false" tIns="0" lIns="0" bIns="0" rIns="0">
            <a:spAutoFit/>
          </a:bodyPr>
          <a:lstStyle/>
          <a:p>
            <a:pPr marL="0" indent="0" lvl="0">
              <a:lnSpc>
                <a:spcPts val="4800"/>
              </a:lnSpc>
            </a:pPr>
            <a:r>
              <a:rPr lang="en-US" sz="4000">
                <a:solidFill>
                  <a:srgbClr val="DFD4CB"/>
                </a:solidFill>
                <a:latin typeface="Crimson Pro"/>
              </a:rPr>
              <a:t>03</a:t>
            </a:r>
          </a:p>
        </p:txBody>
      </p:sp>
      <p:sp>
        <p:nvSpPr>
          <p:cNvPr name="TextBox 9" id="9"/>
          <p:cNvSpPr txBox="true"/>
          <p:nvPr/>
        </p:nvSpPr>
        <p:spPr>
          <a:xfrm rot="0">
            <a:off x="13204899" y="2481352"/>
            <a:ext cx="4054401" cy="498475"/>
          </a:xfrm>
          <a:prstGeom prst="rect">
            <a:avLst/>
          </a:prstGeom>
        </p:spPr>
        <p:txBody>
          <a:bodyPr anchor="t" rtlCol="false" tIns="0" lIns="0" bIns="0" rIns="0">
            <a:spAutoFit/>
          </a:bodyPr>
          <a:lstStyle/>
          <a:p>
            <a:pPr algn="l">
              <a:lnSpc>
                <a:spcPts val="4025"/>
              </a:lnSpc>
              <a:spcBef>
                <a:spcPct val="0"/>
              </a:spcBef>
            </a:pPr>
            <a:r>
              <a:rPr lang="en-US" sz="2875">
                <a:solidFill>
                  <a:srgbClr val="FFFFFF"/>
                </a:solidFill>
                <a:latin typeface="Crimson Pro Bold"/>
              </a:rPr>
              <a:t> Tiền xử lý dữ liệu </a:t>
            </a:r>
          </a:p>
        </p:txBody>
      </p:sp>
      <p:sp>
        <p:nvSpPr>
          <p:cNvPr name="TextBox 10" id="10"/>
          <p:cNvSpPr txBox="true"/>
          <p:nvPr/>
        </p:nvSpPr>
        <p:spPr>
          <a:xfrm rot="0">
            <a:off x="13204899" y="3297714"/>
            <a:ext cx="4787597" cy="3266440"/>
          </a:xfrm>
          <a:prstGeom prst="rect">
            <a:avLst/>
          </a:prstGeom>
        </p:spPr>
        <p:txBody>
          <a:bodyPr anchor="t" rtlCol="false" tIns="0" lIns="0" bIns="0" rIns="0">
            <a:spAutoFit/>
          </a:bodyPr>
          <a:lstStyle/>
          <a:p>
            <a:pPr>
              <a:lnSpc>
                <a:spcPts val="3709"/>
              </a:lnSpc>
            </a:pPr>
            <a:r>
              <a:rPr lang="en-US" sz="2649">
                <a:solidFill>
                  <a:srgbClr val="FFFFFF"/>
                </a:solidFill>
                <a:latin typeface="Crimson Pro"/>
              </a:rPr>
              <a:t>-Tải xuống và đọc tập dữ liệu. </a:t>
            </a:r>
          </a:p>
          <a:p>
            <a:pPr>
              <a:lnSpc>
                <a:spcPts val="3709"/>
              </a:lnSpc>
            </a:pPr>
            <a:r>
              <a:rPr lang="en-US" sz="2649">
                <a:solidFill>
                  <a:srgbClr val="FFFFFF"/>
                </a:solidFill>
                <a:latin typeface="Arimo"/>
              </a:rPr>
              <a:t> -Hình dung một phần của tập huấn luyện. </a:t>
            </a:r>
          </a:p>
          <a:p>
            <a:pPr>
              <a:lnSpc>
                <a:spcPts val="3709"/>
              </a:lnSpc>
            </a:pPr>
            <a:r>
              <a:rPr lang="en-US" sz="2649">
                <a:solidFill>
                  <a:srgbClr val="FFFFFF"/>
                </a:solidFill>
                <a:latin typeface="Arimo"/>
              </a:rPr>
              <a:t> -Chuẩn hóa hình ảnh(Image normalize).</a:t>
            </a:r>
          </a:p>
          <a:p>
            <a:pPr marL="0" indent="0" lvl="0">
              <a:lnSpc>
                <a:spcPts val="3709"/>
              </a:lnSpc>
            </a:pPr>
            <a:r>
              <a:rPr lang="en-US" sz="2650">
                <a:solidFill>
                  <a:srgbClr val="FFFFFF"/>
                </a:solidFill>
                <a:latin typeface="Crimson Pro"/>
              </a:rPr>
              <a:t>-</a:t>
            </a:r>
            <a:r>
              <a:rPr lang="en-US" sz="2650">
                <a:solidFill>
                  <a:srgbClr val="FFFFFF"/>
                </a:solidFill>
                <a:latin typeface="Arimo"/>
              </a:rPr>
              <a:t> Mã hóa one-hot (One-Hot Encoding) </a:t>
            </a:r>
          </a:p>
        </p:txBody>
      </p:sp>
      <p:sp>
        <p:nvSpPr>
          <p:cNvPr name="TextBox 11" id="11"/>
          <p:cNvSpPr txBox="true"/>
          <p:nvPr/>
        </p:nvSpPr>
        <p:spPr>
          <a:xfrm rot="0">
            <a:off x="13204899" y="1412081"/>
            <a:ext cx="4054401" cy="628650"/>
          </a:xfrm>
          <a:prstGeom prst="rect">
            <a:avLst/>
          </a:prstGeom>
        </p:spPr>
        <p:txBody>
          <a:bodyPr anchor="t" rtlCol="false" tIns="0" lIns="0" bIns="0" rIns="0">
            <a:spAutoFit/>
          </a:bodyPr>
          <a:lstStyle/>
          <a:p>
            <a:pPr marL="0" indent="0" lvl="0">
              <a:lnSpc>
                <a:spcPts val="4800"/>
              </a:lnSpc>
            </a:pPr>
            <a:r>
              <a:rPr lang="en-US" sz="4000">
                <a:solidFill>
                  <a:srgbClr val="DFD4CB"/>
                </a:solidFill>
                <a:latin typeface="Crimson Pro"/>
              </a:rPr>
              <a:t>02</a:t>
            </a:r>
          </a:p>
        </p:txBody>
      </p:sp>
      <p:sp>
        <p:nvSpPr>
          <p:cNvPr name="TextBox 12" id="12"/>
          <p:cNvSpPr txBox="true"/>
          <p:nvPr/>
        </p:nvSpPr>
        <p:spPr>
          <a:xfrm rot="0">
            <a:off x="6111274" y="7614374"/>
            <a:ext cx="4054401" cy="1003300"/>
          </a:xfrm>
          <a:prstGeom prst="rect">
            <a:avLst/>
          </a:prstGeom>
        </p:spPr>
        <p:txBody>
          <a:bodyPr anchor="t" rtlCol="false" tIns="0" lIns="0" bIns="0" rIns="0">
            <a:spAutoFit/>
          </a:bodyPr>
          <a:lstStyle/>
          <a:p>
            <a:pPr algn="l">
              <a:lnSpc>
                <a:spcPts val="4025"/>
              </a:lnSpc>
              <a:spcBef>
                <a:spcPct val="0"/>
              </a:spcBef>
            </a:pPr>
            <a:r>
              <a:rPr lang="en-US" sz="2875">
                <a:solidFill>
                  <a:srgbClr val="FFFFFF"/>
                </a:solidFill>
                <a:latin typeface="Crimson Pro Bold"/>
              </a:rPr>
              <a:t>Lưu lịch sử đào tạo và mô hình</a:t>
            </a:r>
          </a:p>
        </p:txBody>
      </p:sp>
      <p:sp>
        <p:nvSpPr>
          <p:cNvPr name="TextBox 13" id="13"/>
          <p:cNvSpPr txBox="true"/>
          <p:nvPr/>
        </p:nvSpPr>
        <p:spPr>
          <a:xfrm rot="0">
            <a:off x="6111274" y="8430736"/>
            <a:ext cx="4054401" cy="932815"/>
          </a:xfrm>
          <a:prstGeom prst="rect">
            <a:avLst/>
          </a:prstGeom>
        </p:spPr>
        <p:txBody>
          <a:bodyPr anchor="t" rtlCol="false" tIns="0" lIns="0" bIns="0" rIns="0">
            <a:spAutoFit/>
          </a:bodyPr>
          <a:lstStyle/>
          <a:p>
            <a:pPr>
              <a:lnSpc>
                <a:spcPts val="3709"/>
              </a:lnSpc>
            </a:pPr>
            <a:r>
              <a:rPr lang="en-US" sz="2649">
                <a:solidFill>
                  <a:srgbClr val="FFFFFF"/>
                </a:solidFill>
                <a:latin typeface="Crimson Pro"/>
              </a:rPr>
              <a:t>-Lưu lịch sử đào tạo. </a:t>
            </a:r>
          </a:p>
          <a:p>
            <a:pPr marL="0" indent="0" lvl="0">
              <a:lnSpc>
                <a:spcPts val="3709"/>
              </a:lnSpc>
            </a:pPr>
            <a:r>
              <a:rPr lang="en-US" sz="2650">
                <a:solidFill>
                  <a:srgbClr val="FFFFFF"/>
                </a:solidFill>
                <a:latin typeface="Crimson Pro"/>
              </a:rPr>
              <a:t>-</a:t>
            </a:r>
            <a:r>
              <a:rPr lang="en-US" sz="2650">
                <a:solidFill>
                  <a:srgbClr val="FFFFFF"/>
                </a:solidFill>
                <a:latin typeface="Arimo"/>
              </a:rPr>
              <a:t>Lưu mô hình </a:t>
            </a:r>
          </a:p>
        </p:txBody>
      </p:sp>
      <p:sp>
        <p:nvSpPr>
          <p:cNvPr name="TextBox 14" id="14"/>
          <p:cNvSpPr txBox="true"/>
          <p:nvPr/>
        </p:nvSpPr>
        <p:spPr>
          <a:xfrm rot="0">
            <a:off x="6111274" y="6545104"/>
            <a:ext cx="4054401" cy="628650"/>
          </a:xfrm>
          <a:prstGeom prst="rect">
            <a:avLst/>
          </a:prstGeom>
        </p:spPr>
        <p:txBody>
          <a:bodyPr anchor="t" rtlCol="false" tIns="0" lIns="0" bIns="0" rIns="0">
            <a:spAutoFit/>
          </a:bodyPr>
          <a:lstStyle/>
          <a:p>
            <a:pPr marL="0" indent="0" lvl="0">
              <a:lnSpc>
                <a:spcPts val="4800"/>
              </a:lnSpc>
            </a:pPr>
            <a:r>
              <a:rPr lang="en-US" sz="4000">
                <a:solidFill>
                  <a:srgbClr val="DFD4CB"/>
                </a:solidFill>
                <a:latin typeface="Crimson Pro"/>
              </a:rPr>
              <a:t>04</a:t>
            </a:r>
          </a:p>
        </p:txBody>
      </p:sp>
      <p:sp>
        <p:nvSpPr>
          <p:cNvPr name="TextBox 15" id="15"/>
          <p:cNvSpPr txBox="true"/>
          <p:nvPr/>
        </p:nvSpPr>
        <p:spPr>
          <a:xfrm rot="0">
            <a:off x="12360201" y="7919174"/>
            <a:ext cx="4054401" cy="498475"/>
          </a:xfrm>
          <a:prstGeom prst="rect">
            <a:avLst/>
          </a:prstGeom>
        </p:spPr>
        <p:txBody>
          <a:bodyPr anchor="t" rtlCol="false" tIns="0" lIns="0" bIns="0" rIns="0">
            <a:spAutoFit/>
          </a:bodyPr>
          <a:lstStyle/>
          <a:p>
            <a:pPr algn="l">
              <a:lnSpc>
                <a:spcPts val="4025"/>
              </a:lnSpc>
              <a:spcBef>
                <a:spcPct val="0"/>
              </a:spcBef>
            </a:pPr>
            <a:r>
              <a:rPr lang="en-US" sz="2875">
                <a:solidFill>
                  <a:srgbClr val="FFFFFF"/>
                </a:solidFill>
                <a:latin typeface="Crimson Pro"/>
              </a:rPr>
              <a:t>Đẩy mô hình lên web</a:t>
            </a:r>
          </a:p>
        </p:txBody>
      </p:sp>
      <p:sp>
        <p:nvSpPr>
          <p:cNvPr name="TextBox 16" id="16"/>
          <p:cNvSpPr txBox="true"/>
          <p:nvPr/>
        </p:nvSpPr>
        <p:spPr>
          <a:xfrm rot="0">
            <a:off x="12360201" y="6849904"/>
            <a:ext cx="4054401" cy="628650"/>
          </a:xfrm>
          <a:prstGeom prst="rect">
            <a:avLst/>
          </a:prstGeom>
        </p:spPr>
        <p:txBody>
          <a:bodyPr anchor="t" rtlCol="false" tIns="0" lIns="0" bIns="0" rIns="0">
            <a:spAutoFit/>
          </a:bodyPr>
          <a:lstStyle/>
          <a:p>
            <a:pPr marL="0" indent="0" lvl="0">
              <a:lnSpc>
                <a:spcPts val="4800"/>
              </a:lnSpc>
            </a:pPr>
            <a:r>
              <a:rPr lang="en-US" sz="4000">
                <a:solidFill>
                  <a:srgbClr val="DFD4CB"/>
                </a:solidFill>
                <a:latin typeface="Crimson Pro"/>
              </a:rPr>
              <a:t>05</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155" r="1764" b="1155"/>
          <a:stretch>
            <a:fillRect/>
          </a:stretch>
        </p:blipFill>
        <p:spPr>
          <a:xfrm flipH="false" flipV="false" rot="0">
            <a:off x="6072355" y="797768"/>
            <a:ext cx="11714781" cy="4077402"/>
          </a:xfrm>
          <a:prstGeom prst="rect">
            <a:avLst/>
          </a:prstGeom>
        </p:spPr>
      </p:pic>
      <p:pic>
        <p:nvPicPr>
          <p:cNvPr name="Picture 3" id="3"/>
          <p:cNvPicPr>
            <a:picLocks noChangeAspect="true"/>
          </p:cNvPicPr>
          <p:nvPr/>
        </p:nvPicPr>
        <p:blipFill>
          <a:blip r:embed="rId3"/>
          <a:srcRect l="0" t="27838" r="0" b="0"/>
          <a:stretch>
            <a:fillRect/>
          </a:stretch>
        </p:blipFill>
        <p:spPr>
          <a:xfrm flipH="false" flipV="false" rot="0">
            <a:off x="6403539" y="5143500"/>
            <a:ext cx="10240559" cy="4591102"/>
          </a:xfrm>
          <a:prstGeom prst="rect">
            <a:avLst/>
          </a:prstGeom>
        </p:spPr>
      </p:pic>
      <p:pic>
        <p:nvPicPr>
          <p:cNvPr name="Picture 4" id="4"/>
          <p:cNvPicPr>
            <a:picLocks noChangeAspect="true"/>
          </p:cNvPicPr>
          <p:nvPr/>
        </p:nvPicPr>
        <p:blipFill>
          <a:blip r:embed="rId4"/>
          <a:srcRect l="4365" t="1728" r="697" b="0"/>
          <a:stretch>
            <a:fillRect/>
          </a:stretch>
        </p:blipFill>
        <p:spPr>
          <a:xfrm flipH="false" flipV="false" rot="0">
            <a:off x="456155" y="481451"/>
            <a:ext cx="7055539" cy="1977509"/>
          </a:xfrm>
          <a:prstGeom prst="rect">
            <a:avLst/>
          </a:prstGeom>
        </p:spPr>
      </p:pic>
      <p:pic>
        <p:nvPicPr>
          <p:cNvPr name="Picture 5" id="5"/>
          <p:cNvPicPr>
            <a:picLocks noChangeAspect="true"/>
          </p:cNvPicPr>
          <p:nvPr/>
        </p:nvPicPr>
        <p:blipFill>
          <a:blip r:embed="rId5"/>
          <a:srcRect l="0" t="12178" r="0" b="5554"/>
          <a:stretch>
            <a:fillRect/>
          </a:stretch>
        </p:blipFill>
        <p:spPr>
          <a:xfrm flipH="false" flipV="false" rot="0">
            <a:off x="322586" y="5143500"/>
            <a:ext cx="12161905" cy="992257"/>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22586" y="6512729"/>
            <a:ext cx="4157255" cy="3221873"/>
          </a:xfrm>
          <a:prstGeom prst="rect">
            <a:avLst/>
          </a:prstGeom>
        </p:spPr>
      </p:pic>
      <p:sp>
        <p:nvSpPr>
          <p:cNvPr name="TextBox 7" id="7"/>
          <p:cNvSpPr txBox="true"/>
          <p:nvPr/>
        </p:nvSpPr>
        <p:spPr>
          <a:xfrm rot="0">
            <a:off x="948842" y="7624238"/>
            <a:ext cx="2904745" cy="932180"/>
          </a:xfrm>
          <a:prstGeom prst="rect">
            <a:avLst/>
          </a:prstGeom>
        </p:spPr>
        <p:txBody>
          <a:bodyPr anchor="t" rtlCol="false" tIns="0" lIns="0" bIns="0" rIns="0">
            <a:spAutoFit/>
          </a:bodyPr>
          <a:lstStyle/>
          <a:p>
            <a:pPr algn="l" marL="0" indent="0" lvl="0">
              <a:lnSpc>
                <a:spcPts val="3744"/>
              </a:lnSpc>
            </a:pPr>
            <a:r>
              <a:rPr lang="en-US" spc="53" sz="2675">
                <a:solidFill>
                  <a:srgbClr val="393939"/>
                </a:solidFill>
                <a:latin typeface="Crimson Pro"/>
              </a:rPr>
              <a:t>như vậy ta đã có mô hình dể dự đoán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DFD4C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356721" y="7424323"/>
            <a:ext cx="7315200" cy="206654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999277" y="1415655"/>
            <a:ext cx="8491497" cy="6580910"/>
          </a:xfrm>
          <a:prstGeom prst="rect">
            <a:avLst/>
          </a:prstGeom>
        </p:spPr>
      </p:pic>
      <p:sp>
        <p:nvSpPr>
          <p:cNvPr name="TextBox 4" id="4"/>
          <p:cNvSpPr txBox="true"/>
          <p:nvPr/>
        </p:nvSpPr>
        <p:spPr>
          <a:xfrm rot="0">
            <a:off x="6257156" y="5029200"/>
            <a:ext cx="8182190" cy="985716"/>
          </a:xfrm>
          <a:prstGeom prst="rect">
            <a:avLst/>
          </a:prstGeom>
        </p:spPr>
        <p:txBody>
          <a:bodyPr anchor="t" rtlCol="false" tIns="0" lIns="0" bIns="0" rIns="0">
            <a:spAutoFit/>
          </a:bodyPr>
          <a:lstStyle/>
          <a:p>
            <a:pPr algn="l">
              <a:lnSpc>
                <a:spcPts val="8122"/>
              </a:lnSpc>
              <a:spcBef>
                <a:spcPct val="0"/>
              </a:spcBef>
            </a:pPr>
            <a:r>
              <a:rPr lang="en-US" sz="5802">
                <a:solidFill>
                  <a:srgbClr val="5E17EB"/>
                </a:solidFill>
                <a:latin typeface="Crimson Pro Bold"/>
              </a:rPr>
              <a:t>Đẩy mô hình lên web</a:t>
            </a:r>
          </a:p>
        </p:txBody>
      </p:sp>
      <p:sp>
        <p:nvSpPr>
          <p:cNvPr name="TextBox 5" id="5"/>
          <p:cNvSpPr txBox="true"/>
          <p:nvPr/>
        </p:nvSpPr>
        <p:spPr>
          <a:xfrm rot="0">
            <a:off x="6257156" y="3707325"/>
            <a:ext cx="8182190" cy="1230234"/>
          </a:xfrm>
          <a:prstGeom prst="rect">
            <a:avLst/>
          </a:prstGeom>
        </p:spPr>
        <p:txBody>
          <a:bodyPr anchor="t" rtlCol="false" tIns="0" lIns="0" bIns="0" rIns="0">
            <a:spAutoFit/>
          </a:bodyPr>
          <a:lstStyle/>
          <a:p>
            <a:pPr marL="0" indent="0" lvl="0">
              <a:lnSpc>
                <a:spcPts val="9686"/>
              </a:lnSpc>
            </a:pPr>
            <a:r>
              <a:rPr lang="en-US" sz="8072">
                <a:solidFill>
                  <a:srgbClr val="5E17EB"/>
                </a:solidFill>
                <a:latin typeface="Crimson Pro Bold"/>
              </a:rPr>
              <a:t>05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25" r="0" b="7825"/>
          <a:stretch>
            <a:fillRect/>
          </a:stretch>
        </p:blipFill>
        <p:spPr>
          <a:xfrm>
            <a:off x="0" y="0"/>
            <a:ext cx="18288000" cy="10287000"/>
          </a:xfrm>
          <a:prstGeom prst="rect">
            <a:avLst/>
          </a:prstGeom>
        </p:spPr>
      </p:pic>
      <p:sp>
        <p:nvSpPr>
          <p:cNvPr name="TextBox 3" id="3"/>
          <p:cNvSpPr txBox="true"/>
          <p:nvPr/>
        </p:nvSpPr>
        <p:spPr>
          <a:xfrm rot="0">
            <a:off x="5899187" y="4604936"/>
            <a:ext cx="7802371" cy="954790"/>
          </a:xfrm>
          <a:prstGeom prst="rect">
            <a:avLst/>
          </a:prstGeom>
        </p:spPr>
        <p:txBody>
          <a:bodyPr anchor="t" rtlCol="false" tIns="0" lIns="0" bIns="0" rIns="0">
            <a:spAutoFit/>
          </a:bodyPr>
          <a:lstStyle/>
          <a:p>
            <a:pPr algn="l">
              <a:lnSpc>
                <a:spcPts val="7745"/>
              </a:lnSpc>
              <a:spcBef>
                <a:spcPct val="0"/>
              </a:spcBef>
            </a:pPr>
            <a:r>
              <a:rPr lang="en-US" sz="5532">
                <a:solidFill>
                  <a:srgbClr val="FFFFFF"/>
                </a:solidFill>
                <a:latin typeface="Crimson Pro Bold"/>
              </a:rPr>
              <a:t>GIỚI THIỆU</a:t>
            </a:r>
          </a:p>
        </p:txBody>
      </p:sp>
      <p:sp>
        <p:nvSpPr>
          <p:cNvPr name="TextBox 4" id="4"/>
          <p:cNvSpPr txBox="true"/>
          <p:nvPr/>
        </p:nvSpPr>
        <p:spPr>
          <a:xfrm rot="0">
            <a:off x="5899187" y="6185484"/>
            <a:ext cx="7802371" cy="882942"/>
          </a:xfrm>
          <a:prstGeom prst="rect">
            <a:avLst/>
          </a:prstGeom>
        </p:spPr>
        <p:txBody>
          <a:bodyPr anchor="t" rtlCol="false" tIns="0" lIns="0" bIns="0" rIns="0">
            <a:spAutoFit/>
          </a:bodyPr>
          <a:lstStyle/>
          <a:p>
            <a:pPr marL="0" indent="0" lvl="0">
              <a:lnSpc>
                <a:spcPts val="7139"/>
              </a:lnSpc>
            </a:pPr>
            <a:r>
              <a:rPr lang="en-US" sz="5099">
                <a:solidFill>
                  <a:srgbClr val="FFFFFF"/>
                </a:solidFill>
                <a:latin typeface="Crimson Pro Bold"/>
              </a:rPr>
              <a:t>CIFAR-10 ,CNN, KERAS</a:t>
            </a:r>
          </a:p>
        </p:txBody>
      </p:sp>
      <p:sp>
        <p:nvSpPr>
          <p:cNvPr name="TextBox 5" id="5"/>
          <p:cNvSpPr txBox="true"/>
          <p:nvPr/>
        </p:nvSpPr>
        <p:spPr>
          <a:xfrm rot="0">
            <a:off x="5899187" y="2569860"/>
            <a:ext cx="7802371" cy="1182651"/>
          </a:xfrm>
          <a:prstGeom prst="rect">
            <a:avLst/>
          </a:prstGeom>
        </p:spPr>
        <p:txBody>
          <a:bodyPr anchor="t" rtlCol="false" tIns="0" lIns="0" bIns="0" rIns="0">
            <a:spAutoFit/>
          </a:bodyPr>
          <a:lstStyle/>
          <a:p>
            <a:pPr marL="0" indent="0" lvl="0">
              <a:lnSpc>
                <a:spcPts val="9237"/>
              </a:lnSpc>
            </a:pPr>
            <a:r>
              <a:rPr lang="en-US" sz="7697">
                <a:solidFill>
                  <a:srgbClr val="DFD4CB"/>
                </a:solidFill>
                <a:latin typeface="Crimson Pro Bold"/>
              </a:rPr>
              <a:t>01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48" t="0" r="11881" b="0"/>
          <a:stretch>
            <a:fillRect/>
          </a:stretch>
        </p:blipFill>
        <p:spPr>
          <a:xfrm flipH="false" flipV="false" rot="0">
            <a:off x="12643738" y="5611681"/>
            <a:ext cx="5046495" cy="3881783"/>
          </a:xfrm>
          <a:prstGeom prst="rect">
            <a:avLst/>
          </a:prstGeom>
        </p:spPr>
      </p:pic>
      <p:pic>
        <p:nvPicPr>
          <p:cNvPr name="Picture 3" id="3"/>
          <p:cNvPicPr>
            <a:picLocks noChangeAspect="true"/>
          </p:cNvPicPr>
          <p:nvPr/>
        </p:nvPicPr>
        <p:blipFill>
          <a:blip r:embed="rId3"/>
          <a:srcRect l="100" t="9673" r="100" b="0"/>
          <a:stretch>
            <a:fillRect/>
          </a:stretch>
        </p:blipFill>
        <p:spPr>
          <a:xfrm flipH="false" flipV="false" rot="0">
            <a:off x="377363" y="5611681"/>
            <a:ext cx="11749151" cy="4399852"/>
          </a:xfrm>
          <a:prstGeom prst="rect">
            <a:avLst/>
          </a:prstGeom>
        </p:spPr>
      </p:pic>
      <p:pic>
        <p:nvPicPr>
          <p:cNvPr name="Picture 4" id="4"/>
          <p:cNvPicPr>
            <a:picLocks noChangeAspect="true"/>
          </p:cNvPicPr>
          <p:nvPr/>
        </p:nvPicPr>
        <p:blipFill>
          <a:blip r:embed="rId4"/>
          <a:srcRect l="0" t="1810" r="0" b="1810"/>
          <a:stretch>
            <a:fillRect/>
          </a:stretch>
        </p:blipFill>
        <p:spPr>
          <a:xfrm flipH="false" flipV="false" rot="0">
            <a:off x="839946" y="402217"/>
            <a:ext cx="6784558" cy="5082713"/>
          </a:xfrm>
          <a:prstGeom prst="rect">
            <a:avLst/>
          </a:prstGeom>
        </p:spPr>
      </p:pic>
      <p:sp>
        <p:nvSpPr>
          <p:cNvPr name="TextBox 5" id="5"/>
          <p:cNvSpPr txBox="true"/>
          <p:nvPr/>
        </p:nvSpPr>
        <p:spPr>
          <a:xfrm rot="0">
            <a:off x="9734272" y="546536"/>
            <a:ext cx="7955961" cy="4938395"/>
          </a:xfrm>
          <a:prstGeom prst="rect">
            <a:avLst/>
          </a:prstGeom>
        </p:spPr>
        <p:txBody>
          <a:bodyPr anchor="t" rtlCol="false" tIns="0" lIns="0" bIns="0" rIns="0">
            <a:spAutoFit/>
          </a:bodyPr>
          <a:lstStyle/>
          <a:p>
            <a:pPr algn="ctr">
              <a:lnSpc>
                <a:spcPts val="3955"/>
              </a:lnSpc>
            </a:pPr>
            <a:r>
              <a:rPr lang="en-US" spc="56" sz="2825">
                <a:solidFill>
                  <a:srgbClr val="393939"/>
                </a:solidFill>
                <a:latin typeface="Crimson Pro"/>
              </a:rPr>
              <a:t>CIFAR-10 ( Canadian Institute for Advanced Research) là một trong những bộ dữ liệu chuẩn cho nhiệm vụ phân loại hình ảnh được thu thập bởi Alex Krizhevsky, Vinod Nair và Geoffrey Hinton. Nó là một tập gồm 60.000 hình ảnh màu (32x32) trong đó 50000 cho training và 10000 cho testing. </a:t>
            </a:r>
          </a:p>
          <a:p>
            <a:pPr algn="ctr">
              <a:lnSpc>
                <a:spcPts val="3955"/>
              </a:lnSpc>
              <a:spcBef>
                <a:spcPct val="0"/>
              </a:spcBef>
            </a:pPr>
            <a:r>
              <a:rPr lang="en-US" spc="56" sz="2825">
                <a:solidFill>
                  <a:srgbClr val="393939"/>
                </a:solidFill>
                <a:latin typeface="Crimson Pro"/>
              </a:rPr>
              <a:t>-Dataset của CIFAR-10  bao gồm 10 lớp đối tượng mỗi loại có 6000 hình ảnh là : Airplane, Automobile, Bird, Cat, Deer, Dog, Frog, Horse, Ship, Truck. Ảnh 3 kênh RGB có kích cỡ 32x32x3.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25" r="0" b="7825"/>
          <a:stretch>
            <a:fillRect/>
          </a:stretch>
        </p:blipFill>
        <p:spPr>
          <a:xfrm>
            <a:off x="0" y="0"/>
            <a:ext cx="18288000" cy="10287000"/>
          </a:xfrm>
          <a:prstGeom prst="rect">
            <a:avLst/>
          </a:prstGeom>
        </p:spPr>
      </p:pic>
      <p:sp>
        <p:nvSpPr>
          <p:cNvPr name="TextBox 3" id="3"/>
          <p:cNvSpPr txBox="true"/>
          <p:nvPr/>
        </p:nvSpPr>
        <p:spPr>
          <a:xfrm rot="0">
            <a:off x="4883994" y="3042977"/>
            <a:ext cx="6482360" cy="785631"/>
          </a:xfrm>
          <a:prstGeom prst="rect">
            <a:avLst/>
          </a:prstGeom>
        </p:spPr>
        <p:txBody>
          <a:bodyPr anchor="t" rtlCol="false" tIns="0" lIns="0" bIns="0" rIns="0">
            <a:spAutoFit/>
          </a:bodyPr>
          <a:lstStyle/>
          <a:p>
            <a:pPr algn="l">
              <a:lnSpc>
                <a:spcPts val="6435"/>
              </a:lnSpc>
              <a:spcBef>
                <a:spcPct val="0"/>
              </a:spcBef>
            </a:pPr>
            <a:r>
              <a:rPr lang="en-US" sz="4596">
                <a:solidFill>
                  <a:srgbClr val="FFFFFF"/>
                </a:solidFill>
                <a:latin typeface="Crimson Pro Bold"/>
              </a:rPr>
              <a:t> Tiền xử lý dữ liệu </a:t>
            </a:r>
          </a:p>
        </p:txBody>
      </p:sp>
      <p:sp>
        <p:nvSpPr>
          <p:cNvPr name="TextBox 4" id="4"/>
          <p:cNvSpPr txBox="true"/>
          <p:nvPr/>
        </p:nvSpPr>
        <p:spPr>
          <a:xfrm rot="0">
            <a:off x="4883994" y="4348214"/>
            <a:ext cx="9163569" cy="2972516"/>
          </a:xfrm>
          <a:prstGeom prst="rect">
            <a:avLst/>
          </a:prstGeom>
        </p:spPr>
        <p:txBody>
          <a:bodyPr anchor="t" rtlCol="false" tIns="0" lIns="0" bIns="0" rIns="0">
            <a:spAutoFit/>
          </a:bodyPr>
          <a:lstStyle/>
          <a:p>
            <a:pPr>
              <a:lnSpc>
                <a:spcPts val="5931"/>
              </a:lnSpc>
            </a:pPr>
            <a:r>
              <a:rPr lang="en-US" sz="4236">
                <a:solidFill>
                  <a:srgbClr val="FFFFFF"/>
                </a:solidFill>
                <a:latin typeface="Crimson Pro"/>
              </a:rPr>
              <a:t>-Tải xuống và đọc tập dữ liệu. </a:t>
            </a:r>
          </a:p>
          <a:p>
            <a:pPr>
              <a:lnSpc>
                <a:spcPts val="5931"/>
              </a:lnSpc>
            </a:pPr>
            <a:r>
              <a:rPr lang="en-US" sz="4236">
                <a:solidFill>
                  <a:srgbClr val="FFFFFF"/>
                </a:solidFill>
                <a:latin typeface="Arimo"/>
              </a:rPr>
              <a:t> -Hình dung một phần của tập huấn luyện. </a:t>
            </a:r>
          </a:p>
          <a:p>
            <a:pPr>
              <a:lnSpc>
                <a:spcPts val="5931"/>
              </a:lnSpc>
            </a:pPr>
            <a:r>
              <a:rPr lang="en-US" sz="4236">
                <a:solidFill>
                  <a:srgbClr val="FFFFFF"/>
                </a:solidFill>
                <a:latin typeface="Arimo"/>
              </a:rPr>
              <a:t> -Chuẩn hóa hình ảnh(Image normalize).</a:t>
            </a:r>
          </a:p>
          <a:p>
            <a:pPr marL="0" indent="0" lvl="0">
              <a:lnSpc>
                <a:spcPts val="5931"/>
              </a:lnSpc>
            </a:pPr>
            <a:r>
              <a:rPr lang="en-US" sz="4236">
                <a:solidFill>
                  <a:srgbClr val="FFFFFF"/>
                </a:solidFill>
                <a:latin typeface="Crimson Pro"/>
              </a:rPr>
              <a:t>-</a:t>
            </a:r>
            <a:r>
              <a:rPr lang="en-US" sz="4236">
                <a:solidFill>
                  <a:srgbClr val="FFFFFF"/>
                </a:solidFill>
                <a:latin typeface="Arimo"/>
              </a:rPr>
              <a:t> Mã hóa one-hot (One-Hot Encoding) </a:t>
            </a:r>
          </a:p>
        </p:txBody>
      </p:sp>
      <p:sp>
        <p:nvSpPr>
          <p:cNvPr name="TextBox 5" id="5"/>
          <p:cNvSpPr txBox="true"/>
          <p:nvPr/>
        </p:nvSpPr>
        <p:spPr>
          <a:xfrm rot="0">
            <a:off x="4883994" y="1342959"/>
            <a:ext cx="6482360" cy="984181"/>
          </a:xfrm>
          <a:prstGeom prst="rect">
            <a:avLst/>
          </a:prstGeom>
        </p:spPr>
        <p:txBody>
          <a:bodyPr anchor="t" rtlCol="false" tIns="0" lIns="0" bIns="0" rIns="0">
            <a:spAutoFit/>
          </a:bodyPr>
          <a:lstStyle/>
          <a:p>
            <a:pPr marL="0" indent="0" lvl="0">
              <a:lnSpc>
                <a:spcPts val="7674"/>
              </a:lnSpc>
            </a:pPr>
            <a:r>
              <a:rPr lang="en-US" sz="6395">
                <a:solidFill>
                  <a:srgbClr val="DFD4CB"/>
                </a:solidFill>
                <a:latin typeface="Crimson Pro"/>
              </a:rPr>
              <a:t>02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9393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605" r="18664" b="605"/>
          <a:stretch>
            <a:fillRect/>
          </a:stretch>
        </p:blipFill>
        <p:spPr>
          <a:xfrm flipH="false" flipV="false" rot="0">
            <a:off x="6690198" y="0"/>
            <a:ext cx="10275364" cy="4774565"/>
          </a:xfrm>
          <a:prstGeom prst="rect">
            <a:avLst/>
          </a:prstGeom>
        </p:spPr>
      </p:pic>
      <p:pic>
        <p:nvPicPr>
          <p:cNvPr name="Picture 3" id="3"/>
          <p:cNvPicPr>
            <a:picLocks noChangeAspect="true"/>
          </p:cNvPicPr>
          <p:nvPr/>
        </p:nvPicPr>
        <p:blipFill>
          <a:blip r:embed="rId3"/>
          <a:srcRect l="0" t="536" r="20164" b="536"/>
          <a:stretch>
            <a:fillRect/>
          </a:stretch>
        </p:blipFill>
        <p:spPr>
          <a:xfrm flipH="false" flipV="false" rot="0">
            <a:off x="6208622" y="5304027"/>
            <a:ext cx="11875572" cy="3954273"/>
          </a:xfrm>
          <a:prstGeom prst="rect">
            <a:avLst/>
          </a:prstGeom>
        </p:spPr>
      </p:pic>
      <p:sp>
        <p:nvSpPr>
          <p:cNvPr name="TextBox 4" id="4"/>
          <p:cNvSpPr txBox="true"/>
          <p:nvPr/>
        </p:nvSpPr>
        <p:spPr>
          <a:xfrm rot="0">
            <a:off x="1028700" y="3557905"/>
            <a:ext cx="5878471" cy="1585595"/>
          </a:xfrm>
          <a:prstGeom prst="rect">
            <a:avLst/>
          </a:prstGeom>
        </p:spPr>
        <p:txBody>
          <a:bodyPr anchor="t" rtlCol="false" tIns="0" lIns="0" bIns="0" rIns="0">
            <a:spAutoFit/>
          </a:bodyPr>
          <a:lstStyle/>
          <a:p>
            <a:pPr marL="0" indent="0" lvl="0">
              <a:lnSpc>
                <a:spcPts val="6160"/>
              </a:lnSpc>
            </a:pPr>
            <a:r>
              <a:rPr lang="en-US" sz="5600">
                <a:solidFill>
                  <a:srgbClr val="FFFFFF"/>
                </a:solidFill>
                <a:latin typeface="Crimson Pro"/>
              </a:rPr>
              <a:t>-Tải xuống và đọc tập dữ liệu.</a:t>
            </a:r>
            <a:r>
              <a:rPr lang="en-US" sz="5600">
                <a:solidFill>
                  <a:srgbClr val="FFFFFF"/>
                </a:solidFill>
                <a:latin typeface="Arimo"/>
              </a:rPr>
              <a: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740" r="0" b="1740"/>
          <a:stretch>
            <a:fillRect/>
          </a:stretch>
        </p:blipFill>
        <p:spPr>
          <a:xfrm flipH="false" flipV="false" rot="0">
            <a:off x="1028700" y="1109520"/>
            <a:ext cx="16230600" cy="559146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466828" y="6978245"/>
            <a:ext cx="11482111" cy="721809"/>
          </a:xfrm>
          <a:prstGeom prst="rect">
            <a:avLst/>
          </a:prstGeom>
        </p:spPr>
      </p:pic>
      <p:sp>
        <p:nvSpPr>
          <p:cNvPr name="TextBox 4" id="4"/>
          <p:cNvSpPr txBox="true"/>
          <p:nvPr/>
        </p:nvSpPr>
        <p:spPr>
          <a:xfrm rot="0">
            <a:off x="2135720" y="7441595"/>
            <a:ext cx="13827807" cy="2552700"/>
          </a:xfrm>
          <a:prstGeom prst="rect">
            <a:avLst/>
          </a:prstGeom>
        </p:spPr>
        <p:txBody>
          <a:bodyPr anchor="t" rtlCol="false" tIns="0" lIns="0" bIns="0" rIns="0">
            <a:spAutoFit/>
          </a:bodyPr>
          <a:lstStyle/>
          <a:p>
            <a:pPr algn="ctr">
              <a:lnSpc>
                <a:spcPts val="10080"/>
              </a:lnSpc>
            </a:pPr>
            <a:r>
              <a:rPr lang="en-US" sz="8400">
                <a:solidFill>
                  <a:srgbClr val="393939"/>
                </a:solidFill>
                <a:latin typeface="Crimson Pro Bold"/>
              </a:rPr>
              <a:t> </a:t>
            </a:r>
            <a:r>
              <a:rPr lang="en-US" sz="8400">
                <a:solidFill>
                  <a:srgbClr val="393939"/>
                </a:solidFill>
                <a:latin typeface="Arimo Bold"/>
              </a:rPr>
              <a:t>-Hình dung một phần của tập huấn luyện.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474" r="5069" b="1474"/>
          <a:stretch>
            <a:fillRect/>
          </a:stretch>
        </p:blipFill>
        <p:spPr>
          <a:xfrm flipH="false" flipV="false" rot="0">
            <a:off x="1591326" y="1109520"/>
            <a:ext cx="15667974" cy="4958710"/>
          </a:xfrm>
          <a:prstGeom prst="rect">
            <a:avLst/>
          </a:prstGeom>
        </p:spPr>
      </p:pic>
      <p:sp>
        <p:nvSpPr>
          <p:cNvPr name="TextBox 3" id="3"/>
          <p:cNvSpPr txBox="true"/>
          <p:nvPr/>
        </p:nvSpPr>
        <p:spPr>
          <a:xfrm rot="0">
            <a:off x="2230097" y="6466366"/>
            <a:ext cx="13827807" cy="2552700"/>
          </a:xfrm>
          <a:prstGeom prst="rect">
            <a:avLst/>
          </a:prstGeom>
        </p:spPr>
        <p:txBody>
          <a:bodyPr anchor="t" rtlCol="false" tIns="0" lIns="0" bIns="0" rIns="0">
            <a:spAutoFit/>
          </a:bodyPr>
          <a:lstStyle/>
          <a:p>
            <a:pPr algn="ctr">
              <a:lnSpc>
                <a:spcPts val="10080"/>
              </a:lnSpc>
            </a:pPr>
            <a:r>
              <a:rPr lang="en-US" sz="8400">
                <a:solidFill>
                  <a:srgbClr val="393939"/>
                </a:solidFill>
                <a:latin typeface="Crimson Pro Bold"/>
              </a:rPr>
              <a:t> </a:t>
            </a:r>
            <a:r>
              <a:rPr lang="en-US" sz="8400">
                <a:solidFill>
                  <a:srgbClr val="393939"/>
                </a:solidFill>
                <a:latin typeface="Arimo Bold"/>
              </a:rPr>
              <a:t>-Chuẩn hóa hình ảnh</a:t>
            </a:r>
          </a:p>
          <a:p>
            <a:pPr algn="ctr">
              <a:lnSpc>
                <a:spcPts val="10080"/>
              </a:lnSpc>
            </a:pPr>
            <a:r>
              <a:rPr lang="en-US" sz="8400">
                <a:solidFill>
                  <a:srgbClr val="393939"/>
                </a:solidFill>
                <a:latin typeface="Arimo Bold"/>
              </a:rPr>
              <a:t>(Image normalize).</a:t>
            </a:r>
          </a:p>
        </p:txBody>
      </p:sp>
      <p:sp>
        <p:nvSpPr>
          <p:cNvPr name="TextBox 4" id="4"/>
          <p:cNvSpPr txBox="true"/>
          <p:nvPr/>
        </p:nvSpPr>
        <p:spPr>
          <a:xfrm rot="0">
            <a:off x="10585953" y="3887009"/>
            <a:ext cx="6673347" cy="1756772"/>
          </a:xfrm>
          <a:prstGeom prst="rect">
            <a:avLst/>
          </a:prstGeom>
        </p:spPr>
        <p:txBody>
          <a:bodyPr anchor="t" rtlCol="false" tIns="0" lIns="0" bIns="0" rIns="0">
            <a:spAutoFit/>
          </a:bodyPr>
          <a:lstStyle/>
          <a:p>
            <a:pPr>
              <a:lnSpc>
                <a:spcPts val="2011"/>
              </a:lnSpc>
              <a:spcBef>
                <a:spcPct val="0"/>
              </a:spcBef>
            </a:pPr>
            <a:r>
              <a:rPr lang="en-US" sz="1828">
                <a:solidFill>
                  <a:srgbClr val="393939"/>
                </a:solidFill>
                <a:latin typeface="Crimson Pro"/>
              </a:rPr>
              <a:t>Các giá trị pixel có thể nằm trong khoảng từ 0 đến 256. Mỗi số đại diện cho một mã màu.Khi sử dụng hình ảnh như vậy và chuyển qua Mạng nơ ron sâu, việc tính toán các giá trị số cao có thể trở nên phức tạp hơn.</a:t>
            </a:r>
          </a:p>
          <a:p>
            <a:pPr>
              <a:lnSpc>
                <a:spcPts val="2011"/>
              </a:lnSpc>
              <a:spcBef>
                <a:spcPct val="0"/>
              </a:spcBef>
            </a:pPr>
            <a:r>
              <a:rPr lang="en-US" sz="1828">
                <a:solidFill>
                  <a:srgbClr val="393939"/>
                </a:solidFill>
                <a:latin typeface="Crimson Pro"/>
              </a:rPr>
              <a:t>-Để giảm điều này, chúng ta có thể chuẩn hóa các giá trị trong phạm vi từ 0 đến 1.</a:t>
            </a:r>
          </a:p>
          <a:p>
            <a:pPr>
              <a:lnSpc>
                <a:spcPts val="2011"/>
              </a:lnSpc>
              <a:spcBef>
                <a:spcPct val="0"/>
              </a:spcBef>
            </a:pPr>
            <a:r>
              <a:rPr lang="en-US" sz="1828">
                <a:solidFill>
                  <a:srgbClr val="393939"/>
                </a:solidFill>
                <a:latin typeface="Crimson Pro"/>
              </a:rPr>
              <a:t>Bằng cách này, các con số sẽ nhỏ hơn và việc tính toán trở nên dễ dàng và nhanh chóng hơn.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74" t="3475" r="674" b="0"/>
          <a:stretch>
            <a:fillRect/>
          </a:stretch>
        </p:blipFill>
        <p:spPr>
          <a:xfrm flipH="false" flipV="false" rot="0">
            <a:off x="478328" y="3030575"/>
            <a:ext cx="8355455" cy="3209241"/>
          </a:xfrm>
          <a:prstGeom prst="rect">
            <a:avLst/>
          </a:prstGeom>
        </p:spPr>
      </p:pic>
      <p:pic>
        <p:nvPicPr>
          <p:cNvPr name="Picture 3" id="3"/>
          <p:cNvPicPr>
            <a:picLocks noChangeAspect="true"/>
          </p:cNvPicPr>
          <p:nvPr/>
        </p:nvPicPr>
        <p:blipFill>
          <a:blip r:embed="rId3"/>
          <a:srcRect l="176" t="3854" r="176" b="0"/>
          <a:stretch>
            <a:fillRect/>
          </a:stretch>
        </p:blipFill>
        <p:spPr>
          <a:xfrm flipH="false" flipV="false" rot="0">
            <a:off x="9454217" y="3030575"/>
            <a:ext cx="7081366" cy="3979774"/>
          </a:xfrm>
          <a:prstGeom prst="rect">
            <a:avLst/>
          </a:prstGeom>
        </p:spPr>
      </p:pic>
      <p:sp>
        <p:nvSpPr>
          <p:cNvPr name="TextBox 4" id="4"/>
          <p:cNvSpPr txBox="true"/>
          <p:nvPr/>
        </p:nvSpPr>
        <p:spPr>
          <a:xfrm rot="0">
            <a:off x="3153561" y="1202690"/>
            <a:ext cx="13176321" cy="918845"/>
          </a:xfrm>
          <a:prstGeom prst="rect">
            <a:avLst/>
          </a:prstGeom>
        </p:spPr>
        <p:txBody>
          <a:bodyPr anchor="t" rtlCol="false" tIns="0" lIns="0" bIns="0" rIns="0">
            <a:spAutoFit/>
          </a:bodyPr>
          <a:lstStyle/>
          <a:p>
            <a:pPr algn="ctr" marL="0" indent="0" lvl="0">
              <a:lnSpc>
                <a:spcPts val="6985"/>
              </a:lnSpc>
            </a:pPr>
            <a:r>
              <a:rPr lang="en-US" sz="6350">
                <a:solidFill>
                  <a:srgbClr val="393939"/>
                </a:solidFill>
                <a:latin typeface="Crimson Pro"/>
              </a:rPr>
              <a:t>- Mã hóa one-hot (One-Hot Encoding)</a:t>
            </a:r>
            <a:r>
              <a:rPr lang="en-US" sz="6350">
                <a:solidFill>
                  <a:srgbClr val="393939"/>
                </a:solidFill>
                <a:latin typeface="Arimo"/>
              </a:rPr>
              <a:t> </a:t>
            </a:r>
          </a:p>
        </p:txBody>
      </p:sp>
      <p:sp>
        <p:nvSpPr>
          <p:cNvPr name="TextBox 5" id="5"/>
          <p:cNvSpPr txBox="true"/>
          <p:nvPr/>
        </p:nvSpPr>
        <p:spPr>
          <a:xfrm rot="0">
            <a:off x="1752417" y="7825983"/>
            <a:ext cx="10211536" cy="1663065"/>
          </a:xfrm>
          <a:prstGeom prst="rect">
            <a:avLst/>
          </a:prstGeom>
        </p:spPr>
        <p:txBody>
          <a:bodyPr anchor="t" rtlCol="false" tIns="0" lIns="0" bIns="0" rIns="0">
            <a:spAutoFit/>
          </a:bodyPr>
          <a:lstStyle/>
          <a:p>
            <a:pPr algn="ctr">
              <a:lnSpc>
                <a:spcPts val="3359"/>
              </a:lnSpc>
            </a:pPr>
            <a:r>
              <a:rPr lang="en-US" sz="2400">
                <a:solidFill>
                  <a:srgbClr val="393939"/>
                </a:solidFill>
                <a:latin typeface="Crimson Pro"/>
              </a:rPr>
              <a:t>One-hot encoding là một quá trình mà các biến phân loại (label) được chuyển đổi thành một mẫu có thể cung cấp cho các thuật toán ML để thực hiện công việc tốt hơn khi mà dự đoán.</a:t>
            </a:r>
          </a:p>
          <a:p>
            <a:pPr algn="ctr" marL="0" indent="0" lvl="0">
              <a:lnSpc>
                <a:spcPts val="335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DAFA8LrCO_4</dc:identifier>
  <dcterms:modified xsi:type="dcterms:W3CDTF">2011-08-01T06:04:30Z</dcterms:modified>
  <cp:revision>1</cp:revision>
  <dc:title>cifar10</dc:title>
</cp:coreProperties>
</file>